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10"/>
  </p:notesMasterIdLst>
  <p:sldIdLst>
    <p:sldId id="285" r:id="rId2"/>
    <p:sldId id="286" r:id="rId3"/>
    <p:sldId id="287" r:id="rId4"/>
    <p:sldId id="288" r:id="rId5"/>
    <p:sldId id="292" r:id="rId6"/>
    <p:sldId id="289" r:id="rId7"/>
    <p:sldId id="290" r:id="rId8"/>
    <p:sldId id="293" r:id="rId9"/>
  </p:sldIdLst>
  <p:sldSz cx="12190413" cy="6859588"/>
  <p:notesSz cx="6797675" cy="9926638"/>
  <p:custDataLst>
    <p:tags r:id="rId11"/>
  </p:custDataLst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yst layout 3 - Marker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>
      <p:cViewPr varScale="1">
        <p:scale>
          <a:sx n="86" d="100"/>
          <a:sy n="86" d="100"/>
        </p:scale>
        <p:origin x="570" y="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DBD80-1A18-40A8-8E8C-81B16990B284}" type="datetimeFigureOut">
              <a:rPr lang="da-DK" smtClean="0"/>
              <a:t>19-11-2020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5DAE1-4DBC-4EBB-A0F7-2243D879E8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388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_RM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pic>
        <p:nvPicPr>
          <p:cNvPr id="3" name="Billede 2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00" y="1989634"/>
            <a:ext cx="4859463" cy="2342510"/>
          </a:xfrm>
          <a:prstGeom prst="rect">
            <a:avLst/>
          </a:prstGeom>
        </p:spPr>
      </p:pic>
      <p:sp>
        <p:nvSpPr>
          <p:cNvPr id="7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694606" y="5342988"/>
            <a:ext cx="10801200" cy="637334"/>
          </a:xfrm>
        </p:spPr>
        <p:txBody>
          <a:bodyPr anchor="t"/>
          <a:lstStyle>
            <a:lvl1pPr marL="0" indent="0" algn="ctr">
              <a:buFont typeface="Wingdings" pitchFamily="2" charset="2"/>
              <a:buNone/>
              <a:tabLst>
                <a:tab pos="1168400" algn="l"/>
              </a:tabLs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</p:spTree>
    <p:extLst>
      <p:ext uri="{BB962C8B-B14F-4D97-AF65-F5344CB8AC3E}">
        <p14:creationId xmlns:p14="http://schemas.microsoft.com/office/powerpoint/2010/main" val="418814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19906" y="2159502"/>
            <a:ext cx="10078688" cy="4032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accent5"/>
                </a:soli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303438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3038164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363396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tekst, 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800000"/>
            <a:ext cx="1008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720000" y="2700000"/>
            <a:ext cx="10080000" cy="3600000"/>
          </a:xfrm>
        </p:spPr>
        <p:txBody>
          <a:bodyPr anchor="t" anchorCtr="0"/>
          <a:lstStyle/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88000"/>
            <a:ext cx="2502174" cy="453179"/>
          </a:xfrm>
          <a:solidFill>
            <a:schemeClr val="accent3"/>
          </a:solidFill>
          <a:ln>
            <a:noFill/>
          </a:ln>
        </p:spPr>
        <p:txBody>
          <a:bodyPr wrap="none" lIns="720000" tIns="71998" rIns="180000" bIns="71998">
            <a:sp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833946" indent="0">
              <a:buNone/>
              <a:defRPr b="1">
                <a:solidFill>
                  <a:schemeClr val="bg1"/>
                </a:solidFill>
              </a:defRPr>
            </a:lvl2pPr>
            <a:lvl3pPr marL="1549361" indent="0">
              <a:buNone/>
              <a:defRPr b="1">
                <a:solidFill>
                  <a:schemeClr val="bg1"/>
                </a:solidFill>
              </a:defRPr>
            </a:lvl3pPr>
            <a:lvl4pPr marL="2279592" indent="0">
              <a:buNone/>
              <a:defRPr b="1">
                <a:solidFill>
                  <a:schemeClr val="bg1"/>
                </a:solidFill>
              </a:defRPr>
            </a:lvl4pPr>
            <a:lvl5pPr marL="2874361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SKRIV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87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bred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576000"/>
            <a:ext cx="12190413" cy="5940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48363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høj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3420000" y="576000"/>
            <a:ext cx="4500000" cy="5940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</a:t>
            </a:r>
            <a:br>
              <a:rPr lang="da-DK" dirty="0" smtClean="0"/>
            </a:br>
            <a:r>
              <a:rPr lang="da-DK" dirty="0" smtClean="0"/>
              <a:t>for at tilføje et billede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ekstboks 2"/>
          <p:cNvSpPr txBox="1"/>
          <p:nvPr userDrawn="1"/>
        </p:nvSpPr>
        <p:spPr>
          <a:xfrm>
            <a:off x="-1488649" y="3141698"/>
            <a:ext cx="1151978" cy="43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smtClean="0"/>
              <a:t>Foto kan også placeres længere til venstre på siden</a:t>
            </a:r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2005836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overskrift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720000" y="1800000"/>
            <a:ext cx="10080000" cy="4176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000" y="828000"/>
            <a:ext cx="1008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6048000"/>
            <a:ext cx="10080000" cy="36008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833946" indent="0">
              <a:buNone/>
              <a:defRPr sz="1900">
                <a:solidFill>
                  <a:schemeClr val="tx1"/>
                </a:solidFill>
              </a:defRPr>
            </a:lvl2pPr>
            <a:lvl3pPr marL="1549361" indent="0">
              <a:buNone/>
              <a:defRPr sz="1900">
                <a:solidFill>
                  <a:schemeClr val="tx1"/>
                </a:solidFill>
              </a:defRPr>
            </a:lvl3pPr>
            <a:lvl4pPr marL="2279592" indent="0">
              <a:buNone/>
              <a:defRPr sz="1900">
                <a:solidFill>
                  <a:schemeClr val="tx1"/>
                </a:solidFill>
              </a:defRPr>
            </a:lvl4pPr>
            <a:lvl5pPr marL="2874361" indent="0">
              <a:buNone/>
              <a:defRPr sz="19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Skriv tekst her</a:t>
            </a:r>
          </a:p>
        </p:txBody>
      </p:sp>
    </p:spTree>
    <p:extLst>
      <p:ext uri="{BB962C8B-B14F-4D97-AF65-F5344CB8AC3E}">
        <p14:creationId xmlns:p14="http://schemas.microsoft.com/office/powerpoint/2010/main" val="171312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å hele forma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0413" cy="6859588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0121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000" y="1188000"/>
            <a:ext cx="10080000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3454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85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000" y="3600000"/>
            <a:ext cx="9720000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000" y="5112000"/>
            <a:ext cx="9720000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88667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0000" y="1908000"/>
            <a:ext cx="6300000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0000" y="2880000"/>
            <a:ext cx="3060000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740000" y="2880000"/>
            <a:ext cx="3060000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"/>
            <a:ext cx="4140000" cy="6859588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0177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0000" y="1908000"/>
            <a:ext cx="6300000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0000" y="2880000"/>
            <a:ext cx="6300000" cy="331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0"/>
            <a:ext cx="4140000" cy="6859588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858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redformat - overskrif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188000"/>
            <a:ext cx="10080000" cy="54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0000" y="1800000"/>
            <a:ext cx="3240000" cy="439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720000" y="1800000"/>
            <a:ext cx="6660000" cy="4392000"/>
          </a:xfrm>
        </p:spPr>
        <p:txBody>
          <a:bodyPr/>
          <a:lstStyle>
            <a:lvl1pPr marL="0" indent="0" algn="ctr">
              <a:buNone/>
              <a:defRPr sz="2700" baseline="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4582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188000"/>
            <a:ext cx="10080000" cy="900000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 noChangeAspect="1"/>
          </p:cNvSpPr>
          <p:nvPr>
            <p:ph sz="half" idx="1" hasCustomPrompt="1"/>
          </p:nvPr>
        </p:nvSpPr>
        <p:spPr>
          <a:xfrm>
            <a:off x="720000" y="2159502"/>
            <a:ext cx="4860000" cy="4032000"/>
          </a:xfrm>
        </p:spPr>
        <p:txBody>
          <a:bodyPr anchor="t" anchorCtr="0"/>
          <a:lstStyle>
            <a:lvl1pPr>
              <a:defRPr sz="3200"/>
            </a:lvl1pPr>
            <a:lvl2pPr marL="628650" indent="-271463">
              <a:defRPr sz="3200"/>
            </a:lvl2pPr>
            <a:lvl3pPr marL="985838" indent="-269875">
              <a:defRPr sz="2600"/>
            </a:lvl3pPr>
            <a:lvl4pPr marL="1343025" indent="-269875">
              <a:defRPr sz="2200"/>
            </a:lvl4pPr>
            <a:lvl5pPr marL="1701800" indent="-269875"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</a:t>
            </a:r>
            <a:br>
              <a:rPr lang="da-DK" altLang="da-DK" dirty="0" smtClean="0"/>
            </a:br>
            <a:r>
              <a:rPr lang="da-DK" altLang="da-DK" dirty="0" smtClean="0"/>
              <a:t>på ikon for at tilføje indhold</a:t>
            </a:r>
          </a:p>
        </p:txBody>
      </p:sp>
      <p:sp>
        <p:nvSpPr>
          <p:cNvPr id="6" name="Pladsholder til indhold 2"/>
          <p:cNvSpPr>
            <a:spLocks noGrp="1" noChangeAspect="1"/>
          </p:cNvSpPr>
          <p:nvPr>
            <p:ph sz="half" idx="10" hasCustomPrompt="1"/>
          </p:nvPr>
        </p:nvSpPr>
        <p:spPr>
          <a:xfrm>
            <a:off x="5940000" y="2160000"/>
            <a:ext cx="4860000" cy="4032000"/>
          </a:xfrm>
        </p:spPr>
        <p:txBody>
          <a:bodyPr anchor="t" anchorCtr="0"/>
          <a:lstStyle>
            <a:lvl1pPr>
              <a:defRPr sz="3200"/>
            </a:lvl1pPr>
            <a:lvl2pPr marL="357188" indent="-357188">
              <a:defRPr sz="3200"/>
            </a:lvl2pPr>
            <a:lvl3pPr marL="985838" indent="-269875">
              <a:defRPr sz="2600"/>
            </a:lvl3pPr>
            <a:lvl4pPr marL="1343025" indent="-269875">
              <a:defRPr sz="2200"/>
            </a:lvl4pPr>
            <a:lvl5pPr marL="1701800" indent="-269875"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1"/>
            <a:r>
              <a:rPr lang="da-DK" altLang="da-DK" dirty="0" smtClean="0"/>
              <a:t>skriv tekst i </a:t>
            </a:r>
            <a:r>
              <a:rPr lang="da-DK" altLang="da-DK" dirty="0" err="1" smtClean="0"/>
              <a:t>bullit</a:t>
            </a:r>
            <a:r>
              <a:rPr lang="da-DK" altLang="da-DK" dirty="0" smtClean="0"/>
              <a:t>-form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1285695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188000"/>
            <a:ext cx="10080000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20000" y="2159502"/>
            <a:ext cx="3240000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 marL="182563" indent="-182563">
              <a:defRPr sz="2600"/>
            </a:lvl2pPr>
            <a:lvl3pPr marL="1549361" indent="0">
              <a:buNone/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140000" y="2160000"/>
            <a:ext cx="3240000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0000" y="2160000"/>
            <a:ext cx="3240000" cy="4032000"/>
          </a:xfrm>
        </p:spPr>
        <p:txBody>
          <a:bodyPr anchor="t" anchorCtr="0"/>
          <a:lstStyle>
            <a:lvl1pPr marL="0" indent="0">
              <a:buNone/>
              <a:defRPr sz="26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0"/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4166801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188000"/>
            <a:ext cx="10080000" cy="9000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00" y="2160000"/>
            <a:ext cx="3240000" cy="4032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0000" y="2160000"/>
            <a:ext cx="3240000" cy="4032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000" y="2160000"/>
            <a:ext cx="3240000" cy="4032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5175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- høj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00" y="576000"/>
            <a:ext cx="3240000" cy="594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6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0000" y="576000"/>
            <a:ext cx="3240000" cy="594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000" y="576000"/>
            <a:ext cx="3240000" cy="594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0559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00" y="57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000" y="576000"/>
            <a:ext cx="3240000" cy="594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000" y="363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0000" y="57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0000" y="363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0725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00" y="57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000" y="363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0000" y="57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0000" y="363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8" name="Pladsholder til billede 8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560000" y="57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560000" y="3636000"/>
            <a:ext cx="3240000" cy="28800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327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000" y="3600000"/>
            <a:ext cx="9720000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000" y="5112000"/>
            <a:ext cx="9720000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109291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000" y="3600000"/>
            <a:ext cx="9720000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000" y="5112000"/>
            <a:ext cx="9720000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172912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000" y="3600000"/>
            <a:ext cx="9720000" cy="1440196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000" y="5112000"/>
            <a:ext cx="9720000" cy="719305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20857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19906" y="2159502"/>
            <a:ext cx="10078688" cy="4032000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 marL="3160111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243049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bullit-form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19906" y="2159502"/>
            <a:ext cx="10078688" cy="4032000"/>
          </a:xfrm>
        </p:spPr>
        <p:txBody>
          <a:bodyPr/>
          <a:lstStyle>
            <a:lvl1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 marL="3160111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i </a:t>
            </a:r>
            <a:r>
              <a:rPr lang="da-DK" altLang="da-DK" dirty="0" err="1" smtClean="0"/>
              <a:t>bullit</a:t>
            </a:r>
            <a:r>
              <a:rPr lang="da-DK" altLang="da-DK" dirty="0" smtClean="0"/>
              <a:t>-form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16645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MIDT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bg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87469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576000"/>
            <a:ext cx="12190413" cy="5940000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a-DK" dirty="0">
              <a:solidFill>
                <a:srgbClr val="3F3018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19906" y="2159502"/>
            <a:ext cx="10078688" cy="4032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316453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19906" y="1188000"/>
            <a:ext cx="10078688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3789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719906" y="2159502"/>
            <a:ext cx="10078688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tekst</a:t>
            </a:r>
          </a:p>
          <a:p>
            <a:pPr lvl="1"/>
            <a:r>
              <a:rPr lang="da-DK" altLang="da-DK" dirty="0" smtClean="0"/>
              <a:t>skriv tekst i </a:t>
            </a:r>
            <a:r>
              <a:rPr lang="da-DK" altLang="da-DK" dirty="0" err="1" smtClean="0"/>
              <a:t>bullit</a:t>
            </a:r>
            <a:r>
              <a:rPr lang="da-DK" altLang="da-DK" dirty="0" smtClean="0"/>
              <a:t>-form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 bwMode="auto">
          <a:xfrm>
            <a:off x="8964000" y="6444000"/>
            <a:ext cx="3098397" cy="3080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r" defTabSz="914400" rtl="0" eaLnBrk="0" latinLnBrk="0" hangingPunct="0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66C9427-3C37-4B67-A51B-8175507267F1}" type="slidenum">
              <a:rPr lang="da-DK" altLang="da-DK" sz="800" b="1" smtClean="0">
                <a:solidFill>
                  <a:schemeClr val="bg2"/>
                </a:solidFill>
              </a:rPr>
              <a:pPr>
                <a:defRPr/>
              </a:pPr>
              <a:t>‹nr.›</a:t>
            </a:fld>
            <a:r>
              <a:rPr lang="da-DK" altLang="da-DK" sz="800" b="1" dirty="0" smtClean="0">
                <a:solidFill>
                  <a:schemeClr val="bg2"/>
                </a:solidFill>
              </a:rPr>
              <a:t>  ▪  www.regionmidtjylland.dk</a:t>
            </a:r>
            <a:endParaRPr lang="da-DK" altLang="da-DK" sz="800" b="1" dirty="0">
              <a:solidFill>
                <a:schemeClr val="bg2"/>
              </a:solidFill>
            </a:endParaRPr>
          </a:p>
        </p:txBody>
      </p:sp>
      <p:pic>
        <p:nvPicPr>
          <p:cNvPr id="2" name="Billede 1"/>
          <p:cNvPicPr preferRelativeResize="0"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00" y="108000"/>
            <a:ext cx="841358" cy="4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0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62" r:id="rId2"/>
    <p:sldLayoutId id="2147483853" r:id="rId3"/>
    <p:sldLayoutId id="2147483852" r:id="rId4"/>
    <p:sldLayoutId id="2147483861" r:id="rId5"/>
    <p:sldLayoutId id="2147483837" r:id="rId6"/>
    <p:sldLayoutId id="2147483860" r:id="rId7"/>
    <p:sldLayoutId id="2147483851" r:id="rId8"/>
    <p:sldLayoutId id="2147483850" r:id="rId9"/>
    <p:sldLayoutId id="2147483868" r:id="rId10"/>
    <p:sldLayoutId id="2147483854" r:id="rId11"/>
    <p:sldLayoutId id="2147483867" r:id="rId12"/>
    <p:sldLayoutId id="2147483842" r:id="rId13"/>
    <p:sldLayoutId id="2147483838" r:id="rId14"/>
    <p:sldLayoutId id="2147483849" r:id="rId15"/>
    <p:sldLayoutId id="2147483839" r:id="rId16"/>
    <p:sldLayoutId id="2147483840" r:id="rId17"/>
    <p:sldLayoutId id="2147483844" r:id="rId18"/>
    <p:sldLayoutId id="2147483845" r:id="rId19"/>
    <p:sldLayoutId id="2147483855" r:id="rId20"/>
    <p:sldLayoutId id="2147483857" r:id="rId21"/>
    <p:sldLayoutId id="2147483859" r:id="rId22"/>
    <p:sldLayoutId id="2147483846" r:id="rId23"/>
    <p:sldLayoutId id="2147483856" r:id="rId24"/>
    <p:sldLayoutId id="2147483863" r:id="rId25"/>
    <p:sldLayoutId id="2147483864" r:id="rId26"/>
    <p:sldLayoutId id="2147483865" r:id="rId27"/>
    <p:sldLayoutId id="2147483866" r:id="rId2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5pPr>
      <a:lvl6pPr marL="609585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6pPr>
      <a:lvl7pPr marL="121917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7pPr>
      <a:lvl8pPr marL="1828754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8pPr>
      <a:lvl9pPr marL="243833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3F3018"/>
          </a:solidFill>
          <a:latin typeface="Verdan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20000"/>
        </a:spcAft>
        <a:buClr>
          <a:schemeClr val="accent3"/>
        </a:buClr>
        <a:buSzTx/>
        <a:buFont typeface="Wingdings" pitchFamily="2" charset="2"/>
        <a:buNone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98003" indent="-364058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2pPr>
      <a:lvl3pPr marL="1790655" indent="-241294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2523004" indent="-243411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4pPr>
      <a:lvl5pPr marL="3109306" indent="-234945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3718891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6pPr>
      <a:lvl7pPr marL="4328476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7pPr>
      <a:lvl8pPr marL="4938061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8pPr>
      <a:lvl9pPr marL="5547645" indent="-23494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bu.rm.dk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da-DK" dirty="0" smtClean="0"/>
              <a:t>Hamarhus - løsninger &amp; dilemmaer på døgnområdet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204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19906" y="693490"/>
            <a:ext cx="10078688" cy="576064"/>
          </a:xfrm>
        </p:spPr>
        <p:txBody>
          <a:bodyPr/>
          <a:lstStyle/>
          <a:p>
            <a:pPr algn="ctr"/>
            <a:r>
              <a:rPr lang="da-DK" dirty="0" smtClean="0"/>
              <a:t>SBU &amp; Hamarhus – et kort overblik</a:t>
            </a:r>
            <a:endParaRPr lang="da-DK" dirty="0"/>
          </a:p>
        </p:txBody>
      </p:sp>
      <p:pic>
        <p:nvPicPr>
          <p:cNvPr id="1026" name="Picture 2" descr="Vandmandsmodellen i SB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0" y="2061642"/>
            <a:ext cx="475862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4150990" y="3069754"/>
            <a:ext cx="576064" cy="1728192"/>
          </a:xfrm>
          <a:prstGeom prst="ellipse">
            <a:avLst/>
          </a:prstGeom>
          <a:noFill/>
          <a:ln w="3175" cap="sq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rgbClr val="3F3018"/>
              </a:solidFill>
            </a:endParaRPr>
          </a:p>
        </p:txBody>
      </p:sp>
      <p:sp>
        <p:nvSpPr>
          <p:cNvPr id="3" name="AutoShape 2" descr="https://post.rm.dk/owa/service.svc/s/GetFileAttachment?id=AAMkAGZjMjg2OTVkLTgyNGEtNDA3Ny05OThjLWQ3MTY3OGY1YmFkZABGAAAAAABEddIcGYBXSaXdACCyK9VeBwDqHtYn8grwT7xqCN7RIl8pABDlGyToAAAQSnmYxPFrRr%2F3nIfG9AYwAAC65fHGAAABEgAQAJnfDCqVORhCkrFbHOAuoJ8%3D&amp;X-OWA-CANARY=91dRAHT4mUyN67c5low_y9AWaDJkjNgI__0Xgy-UH8TkRKRt90HehFQokyAjrwC9FEo8YanY2gM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4" descr="https://post.rm.dk/owa/service.svc/s/GetFileAttachment?id=AAMkAGZjMjg2OTVkLTgyNGEtNDA3Ny05OThjLWQ3MTY3OGY1YmFkZABGAAAAAABEddIcGYBXSaXdACCyK9VeBwDqHtYn8grwT7xqCN7RIl8pABDlGyToAAAQSnmYxPFrRr%2F3nIfG9AYwAAC65fHGAAABEgAQAJnfDCqVORhCkrFbHOAuoJ8%3D&amp;X-OWA-CANARY=91dRAHT4mUyN67c5low_y9AWaDJkjNgI__0Xgy-UH8TkRKRt90HehFQokyAjrwC9FEo8YanY2gM.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294" y="2277567"/>
            <a:ext cx="320782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06" y="765498"/>
            <a:ext cx="10078688" cy="360040"/>
          </a:xfrm>
        </p:spPr>
        <p:txBody>
          <a:bodyPr/>
          <a:lstStyle/>
          <a:p>
            <a:r>
              <a:rPr lang="da-DK" sz="3200" dirty="0" smtClean="0"/>
              <a:t>Hamarhus: Hvem flytter ind?</a:t>
            </a:r>
            <a:endParaRPr lang="da-DK" sz="32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7334" y="2277666"/>
            <a:ext cx="3024187" cy="403225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38622" y="1845618"/>
            <a:ext cx="60486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Målgruppen: </a:t>
            </a:r>
            <a:r>
              <a:rPr lang="da-DK" dirty="0" smtClean="0"/>
              <a:t>14 pladser til normaltbegavede børn </a:t>
            </a:r>
            <a:r>
              <a:rPr lang="da-DK" dirty="0" smtClean="0"/>
              <a:t>&amp; </a:t>
            </a:r>
            <a:r>
              <a:rPr lang="da-DK" dirty="0" smtClean="0"/>
              <a:t>unge </a:t>
            </a:r>
            <a:r>
              <a:rPr lang="da-DK" dirty="0" smtClean="0"/>
              <a:t>fra 7-19 år med en autismediagnose. </a:t>
            </a:r>
          </a:p>
          <a:p>
            <a:endParaRPr lang="da-DK" dirty="0" smtClean="0"/>
          </a:p>
          <a:p>
            <a:r>
              <a:rPr lang="da-DK" dirty="0" smtClean="0"/>
              <a:t>De fleste flytter ind i 12-15års alderen og er svært ramt af deres diagnose, et højt stressniveau, en forstyrret døgnrytme, skolevægring, en kompleks eller sårbar familierelation – </a:t>
            </a:r>
            <a:r>
              <a:rPr lang="da-DK" dirty="0" smtClean="0"/>
              <a:t>samt </a:t>
            </a:r>
            <a:r>
              <a:rPr lang="da-DK" dirty="0" err="1" smtClean="0"/>
              <a:t>komorbiditet</a:t>
            </a:r>
            <a:r>
              <a:rPr lang="da-DK" dirty="0" smtClean="0"/>
              <a:t>, der </a:t>
            </a:r>
            <a:r>
              <a:rPr lang="da-DK" dirty="0" smtClean="0"/>
              <a:t>ofte</a:t>
            </a:r>
            <a:r>
              <a:rPr lang="da-DK" dirty="0" smtClean="0"/>
              <a:t> forstærker </a:t>
            </a:r>
            <a:r>
              <a:rPr lang="da-DK" dirty="0" smtClean="0"/>
              <a:t>de udfordringer autismen kan give i sig selv.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64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06" y="1188000"/>
            <a:ext cx="10078688" cy="441594"/>
          </a:xfrm>
        </p:spPr>
        <p:txBody>
          <a:bodyPr/>
          <a:lstStyle/>
          <a:p>
            <a:pPr algn="ctr"/>
            <a:r>
              <a:rPr lang="da-DK" dirty="0" smtClean="0"/>
              <a:t>Hvad vil vi?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19906" y="2159502"/>
            <a:ext cx="10078688" cy="1198284"/>
          </a:xfrm>
        </p:spPr>
        <p:txBody>
          <a:bodyPr/>
          <a:lstStyle/>
          <a:p>
            <a:pPr algn="ctr"/>
            <a:r>
              <a:rPr lang="da-DK" sz="4000" b="1" dirty="0" smtClean="0"/>
              <a:t>Gribe det hele menneske</a:t>
            </a:r>
            <a:endParaRPr lang="da-DK" sz="4000" b="1" dirty="0"/>
          </a:p>
        </p:txBody>
      </p:sp>
      <p:sp>
        <p:nvSpPr>
          <p:cNvPr id="5" name="AutoShape 2" descr="https://post.rm.dk/owa/service.svc/s/GetFileAttachment?id=AAMkAGZjMjg2OTVkLTgyNGEtNDA3Ny05OThjLWQ3MTY3OGY1YmFkZABGAAAAAABEddIcGYBXSaXdACCyK9VeBwDqHtYn8grwT7xqCN7RIl8pABDlGyToAAAQSnmYxPFrRr%2F3nIfG9AYwAAC65fHHAAABEgAQAHr3rVx4rXdOhDgGbBP7GIM%3D&amp;X-OWA-CANARY=cMqNUfaVNUW_cK-kEj_XVBBcBraQjNgI0ORQRkgwak3hRkp2xwm-chHtqG0bDqhTQPR3SrPFP7I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17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06" y="333450"/>
            <a:ext cx="10078688" cy="1008112"/>
          </a:xfrm>
        </p:spPr>
        <p:txBody>
          <a:bodyPr/>
          <a:lstStyle/>
          <a:p>
            <a:pPr algn="ctr"/>
            <a:r>
              <a:rPr lang="da-DK" dirty="0" smtClean="0"/>
              <a:t>Nøgleord til at lykkes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19906" y="1773610"/>
            <a:ext cx="10078688" cy="4536504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Fokus </a:t>
            </a:r>
            <a:r>
              <a:rPr lang="da-DK" dirty="0"/>
              <a:t>på faglighed &amp; selvagens – medarbejderne skal klædes på til </a:t>
            </a:r>
            <a:r>
              <a:rPr lang="da-DK" dirty="0" smtClean="0"/>
              <a:t>opgaven</a:t>
            </a:r>
            <a:endParaRPr lang="da-DK" dirty="0" smtClean="0"/>
          </a:p>
          <a:p>
            <a:r>
              <a:rPr lang="da-DK" dirty="0" smtClean="0"/>
              <a:t>Samarbejde </a:t>
            </a:r>
            <a:r>
              <a:rPr lang="da-DK" dirty="0" smtClean="0"/>
              <a:t>&amp; medindflydelse</a:t>
            </a:r>
            <a:endParaRPr lang="da-DK" dirty="0"/>
          </a:p>
          <a:p>
            <a:r>
              <a:rPr lang="da-DK" dirty="0" smtClean="0"/>
              <a:t>Vær nysgerrig på indefra-perspektivet og den unges livsverden</a:t>
            </a:r>
          </a:p>
          <a:p>
            <a:r>
              <a:rPr lang="da-DK" dirty="0" smtClean="0"/>
              <a:t>Fagligheden skal også bo </a:t>
            </a:r>
            <a:r>
              <a:rPr lang="da-DK" dirty="0" smtClean="0"/>
              <a:t>i husets vægge og </a:t>
            </a:r>
            <a:r>
              <a:rPr lang="da-DK" dirty="0" smtClean="0"/>
              <a:t>design </a:t>
            </a:r>
          </a:p>
          <a:p>
            <a:r>
              <a:rPr lang="da-DK" dirty="0" smtClean="0"/>
              <a:t>Forfølg motivationen. Forstyr tomrummet.</a:t>
            </a: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222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06" y="909514"/>
            <a:ext cx="10078688" cy="648072"/>
          </a:xfrm>
        </p:spPr>
        <p:txBody>
          <a:bodyPr/>
          <a:lstStyle/>
          <a:p>
            <a:pPr algn="ctr"/>
            <a:r>
              <a:rPr lang="da-DK" dirty="0" smtClean="0"/>
              <a:t>Behandlingsforløb – groft skåret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da-DK" sz="2800" b="1" dirty="0" smtClean="0"/>
              <a:t>Indskrivning &amp; behandlingsoverblik</a:t>
            </a:r>
          </a:p>
          <a:p>
            <a:r>
              <a:rPr lang="da-DK" sz="2800" b="1" dirty="0" smtClean="0"/>
              <a:t>Husets profil</a:t>
            </a:r>
            <a:r>
              <a:rPr lang="da-DK" dirty="0" smtClean="0"/>
              <a:t>: </a:t>
            </a:r>
            <a:r>
              <a:rPr lang="da-DK" sz="2800" dirty="0" smtClean="0"/>
              <a:t>leverer en ydre struktur og overblik via faste pædagogiske aktiviteter, fx e-sport og pædagogisk massage</a:t>
            </a:r>
          </a:p>
          <a:p>
            <a:r>
              <a:rPr lang="da-DK" sz="2800" b="1" dirty="0" smtClean="0"/>
              <a:t>Ungesamtaler: </a:t>
            </a:r>
            <a:r>
              <a:rPr lang="da-DK" sz="2800" smtClean="0"/>
              <a:t>individuelt </a:t>
            </a:r>
            <a:r>
              <a:rPr lang="da-DK" sz="2800" smtClean="0"/>
              <a:t>tilpasset, </a:t>
            </a:r>
            <a:r>
              <a:rPr lang="da-DK" sz="2800" dirty="0" err="1" smtClean="0"/>
              <a:t>psykoedukation</a:t>
            </a:r>
            <a:r>
              <a:rPr lang="da-DK" sz="2800" dirty="0" smtClean="0"/>
              <a:t> &amp; trivsel</a:t>
            </a:r>
          </a:p>
          <a:p>
            <a:r>
              <a:rPr lang="da-DK" sz="2800" b="1" dirty="0" smtClean="0"/>
              <a:t>Husmøder</a:t>
            </a:r>
            <a:r>
              <a:rPr lang="da-DK" sz="2800" dirty="0" smtClean="0"/>
              <a:t>: demokratisk platform til forståelse af fællesskaber og samarbejde</a:t>
            </a:r>
            <a:r>
              <a:rPr lang="da-DK" dirty="0" smtClean="0"/>
              <a:t>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52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06" y="765498"/>
            <a:ext cx="10078688" cy="504056"/>
          </a:xfrm>
        </p:spPr>
        <p:txBody>
          <a:bodyPr/>
          <a:lstStyle/>
          <a:p>
            <a:pPr algn="ctr"/>
            <a:r>
              <a:rPr lang="da-DK" dirty="0" smtClean="0"/>
              <a:t>Målsætning &amp; vidensdeling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19906" y="1773610"/>
            <a:ext cx="10078688" cy="4417892"/>
          </a:xfrm>
        </p:spPr>
        <p:txBody>
          <a:bodyPr/>
          <a:lstStyle/>
          <a:p>
            <a:r>
              <a:rPr lang="da-DK" sz="2800" b="1" dirty="0" smtClean="0"/>
              <a:t>Når man flytter fra Hamarhus, så kan man: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/>
              <a:t>- Forstå sig selv og sit følelsesliv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/>
              <a:t>- Forstå sine autismespecifikke udfordringer og ressourcer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/>
              <a:t>- Man har forudsætninger for at indgå i skole/beskæftigelse, herunder god hygiejne og sund døgnrytme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/>
              <a:t>- Det sociale netværk er styrket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/>
              <a:t>- ADL kompetencer, fx vaske tøj, lave mad</a:t>
            </a: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635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Tak for jeres opmærksomhed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Hvis vi har vækket jeres nysgerrighed, eller der er flere spørgsmål er man velkommen til at tage kontakt til SBU via </a:t>
            </a:r>
            <a:r>
              <a:rPr lang="da-DK" dirty="0" smtClean="0">
                <a:hlinkClick r:id="rId2"/>
              </a:rPr>
              <a:t>www.sbu.rm.dk</a:t>
            </a:r>
            <a:r>
              <a:rPr lang="da-DK" dirty="0" smtClean="0"/>
              <a:t> eller henvende sig til louise.kjaergaard@ps.rm.dk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5673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RM-farver&amp;quot;&quot;/&gt;&lt;property id=&quot;20307&quot; value=&quot;256&quot;/&gt;&lt;/object&gt;&lt;object type=&quot;3&quot; unique_id=&quot;10005&quot;&gt;&lt;property id=&quot;20148&quot; value=&quot;5&quot;/&gt;&lt;property id=&quot;20300&quot; value=&quot;Slide 3 - &amp;quot;RM med petrol&amp;quot;&quot;/&gt;&lt;property id=&quot;20307&quot; value=&quot;257&quot;/&gt;&lt;/object&gt;&lt;object type=&quot;3&quot; unique_id=&quot;10006&quot;&gt;&lt;property id=&quot;20148&quot; value=&quot;5&quot;/&gt;&lt;property id=&quot;20300&quot; value=&quot;Slide 2 - &amp;quot;Overskrift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Overskrift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RM med grøn&amp;quot;&quot;/&gt;&lt;property id=&quot;20307&quot; value=&quot;258&quot;/&gt;&lt;/object&gt;&lt;object type=&quot;3&quot; unique_id=&quot;10009&quot;&gt;&lt;property id=&quot;20148&quot; value=&quot;5&quot;/&gt;&lt;property id=&quot;20300&quot; value=&quot;Slide 6 - &amp;quot;Overskrift&amp;quot;&quot;/&gt;&lt;property id=&quot;20307&quot; value=&quot;262&quot;/&gt;&lt;/object&gt;&lt;object type=&quot;3&quot; unique_id=&quot;10010&quot;&gt;&lt;property id=&quot;20148&quot; value=&quot;5&quot;/&gt;&lt;property id=&quot;20300&quot; value=&quot;Slide 7 - &amp;quot;RM med orange&amp;quot;&quot;/&gt;&lt;property id=&quot;20307&quot; value=&quot;259&quot;/&gt;&lt;/object&gt;&lt;object type=&quot;3&quot; unique_id=&quot;10011&quot;&gt;&lt;property id=&quot;20148&quot; value=&quot;5&quot;/&gt;&lt;property id=&quot;20300&quot; value=&quot;Slide 8 - &amp;quot;Overskrift&amp;quot;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M-multicolour_16-9_v02">
  <a:themeElements>
    <a:clrScheme name="RM Multicolour2">
      <a:dk1>
        <a:srgbClr val="000000"/>
      </a:dk1>
      <a:lt1>
        <a:srgbClr val="FFFFFF"/>
      </a:lt1>
      <a:dk2>
        <a:srgbClr val="990033"/>
      </a:dk2>
      <a:lt2>
        <a:srgbClr val="EFECE6"/>
      </a:lt2>
      <a:accent1>
        <a:srgbClr val="CCCC66"/>
      </a:accent1>
      <a:accent2>
        <a:srgbClr val="256575"/>
      </a:accent2>
      <a:accent3>
        <a:srgbClr val="CC6633"/>
      </a:accent3>
      <a:accent4>
        <a:srgbClr val="9B9B50"/>
      </a:accent4>
      <a:accent5>
        <a:srgbClr val="84715E"/>
      </a:accent5>
      <a:accent6>
        <a:srgbClr val="990033"/>
      </a:accent6>
      <a:hlink>
        <a:srgbClr val="990033"/>
      </a:hlink>
      <a:folHlink>
        <a:srgbClr val="113F49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sq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rgbClr val="3F3018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1" id="{026B9C26-36EA-4739-B75C-F4B01A0B7BEC}" vid="{9235BEF5-F166-4813-91EC-35E9200DD150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268</Words>
  <Application>Microsoft Office PowerPoint</Application>
  <PresentationFormat>Brugerdefineret</PresentationFormat>
  <Paragraphs>29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Verdana</vt:lpstr>
      <vt:lpstr>Wingdings</vt:lpstr>
      <vt:lpstr>RM-multicolour_16-9_v02</vt:lpstr>
      <vt:lpstr>PowerPoint-præsentation</vt:lpstr>
      <vt:lpstr>SBU &amp; Hamarhus – et kort overblik</vt:lpstr>
      <vt:lpstr>Hamarhus: Hvem flytter ind?</vt:lpstr>
      <vt:lpstr>Hvad vil vi?</vt:lpstr>
      <vt:lpstr>Nøgleord til at lykkes</vt:lpstr>
      <vt:lpstr>Behandlingsforløb – groft skåret</vt:lpstr>
      <vt:lpstr>Målsætning &amp; vidensdeling</vt:lpstr>
      <vt:lpstr>Tak for jeres opmærksomhed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Louise Barner Kjærgaard</dc:creator>
  <cp:lastModifiedBy>Louise Barner Kjærgaard</cp:lastModifiedBy>
  <cp:revision>11</cp:revision>
  <cp:lastPrinted>2020-01-23T11:37:56Z</cp:lastPrinted>
  <dcterms:created xsi:type="dcterms:W3CDTF">2020-11-18T10:18:44Z</dcterms:created>
  <dcterms:modified xsi:type="dcterms:W3CDTF">2020-11-19T23:35:21Z</dcterms:modified>
</cp:coreProperties>
</file>