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4"/>
    <p:sldMasterId id="2147483870" r:id="rId5"/>
  </p:sldMasterIdLst>
  <p:notesMasterIdLst>
    <p:notesMasterId r:id="rId8"/>
  </p:notesMasterIdLst>
  <p:sldIdLst>
    <p:sldId id="534" r:id="rId6"/>
    <p:sldId id="533" r:id="rId7"/>
  </p:sldIdLst>
  <p:sldSz cx="12195175" cy="6859588"/>
  <p:notesSz cx="6797675" cy="9926638"/>
  <p:custDataLst>
    <p:tags r:id="rId9"/>
  </p:custDataLst>
  <p:defaultTextStyle>
    <a:defPPr>
      <a:defRPr lang="da-DK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23" d="100"/>
          <a:sy n="123" d="100"/>
        </p:scale>
        <p:origin x="108" y="462"/>
      </p:cViewPr>
      <p:guideLst>
        <p:guide orient="horz" pos="2161"/>
        <p:guide pos="38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na Holm Pedersen" userId="06462590-1ca0-445d-8758-8fa95eb4394d" providerId="ADAL" clId="{75EA0D5F-2915-4C0D-8B9F-7B59CB7661D0}"/>
    <pc:docChg chg="custSel modSld">
      <pc:chgData name="Jonna Holm Pedersen" userId="06462590-1ca0-445d-8758-8fa95eb4394d" providerId="ADAL" clId="{75EA0D5F-2915-4C0D-8B9F-7B59CB7661D0}" dt="2025-07-03T11:45:23.862" v="76" actId="21"/>
      <pc:docMkLst>
        <pc:docMk/>
      </pc:docMkLst>
      <pc:sldChg chg="delSp modSp mod">
        <pc:chgData name="Jonna Holm Pedersen" userId="06462590-1ca0-445d-8758-8fa95eb4394d" providerId="ADAL" clId="{75EA0D5F-2915-4C0D-8B9F-7B59CB7661D0}" dt="2025-07-03T11:45:23.862" v="76" actId="21"/>
        <pc:sldMkLst>
          <pc:docMk/>
          <pc:sldMk cId="1387721425" sldId="533"/>
        </pc:sldMkLst>
      </pc:sldChg>
    </pc:docChg>
  </pc:docChgLst>
  <pc:docChgLst>
    <pc:chgData name="Vibeke Just Andersen" userId="0bc4eb2c-bee5-4e7e-9694-e27bc7632f88" providerId="ADAL" clId="{76407BA6-0DD7-4837-A207-BB48D86418FF}"/>
    <pc:docChg chg="custSel modSld">
      <pc:chgData name="Vibeke Just Andersen" userId="0bc4eb2c-bee5-4e7e-9694-e27bc7632f88" providerId="ADAL" clId="{76407BA6-0DD7-4837-A207-BB48D86418FF}" dt="2025-08-27T12:56:40.276" v="4" actId="20577"/>
      <pc:docMkLst>
        <pc:docMk/>
      </pc:docMkLst>
      <pc:sldChg chg="modSp mod">
        <pc:chgData name="Vibeke Just Andersen" userId="0bc4eb2c-bee5-4e7e-9694-e27bc7632f88" providerId="ADAL" clId="{76407BA6-0DD7-4837-A207-BB48D86418FF}" dt="2025-08-27T12:56:40.276" v="4" actId="20577"/>
        <pc:sldMkLst>
          <pc:docMk/>
          <pc:sldMk cId="4264960088" sldId="534"/>
        </pc:sldMkLst>
        <pc:spChg chg="mod">
          <ac:chgData name="Vibeke Just Andersen" userId="0bc4eb2c-bee5-4e7e-9694-e27bc7632f88" providerId="ADAL" clId="{76407BA6-0DD7-4837-A207-BB48D86418FF}" dt="2025-08-27T12:56:34.288" v="2" actId="27636"/>
          <ac:spMkLst>
            <pc:docMk/>
            <pc:sldMk cId="4264960088" sldId="534"/>
            <ac:spMk id="2" creationId="{39BE3339-464D-3025-6EA5-59EE7CF06730}"/>
          </ac:spMkLst>
        </pc:spChg>
        <pc:spChg chg="mod">
          <ac:chgData name="Vibeke Just Andersen" userId="0bc4eb2c-bee5-4e7e-9694-e27bc7632f88" providerId="ADAL" clId="{76407BA6-0DD7-4837-A207-BB48D86418FF}" dt="2025-08-27T12:56:40.276" v="4" actId="20577"/>
          <ac:spMkLst>
            <pc:docMk/>
            <pc:sldMk cId="4264960088" sldId="534"/>
            <ac:spMk id="19" creationId="{827AD85D-CA4B-4B33-0257-E3EE0C92A7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BD80-1A18-40A8-8E8C-81B16990B284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5DAE1-4DBC-4EBB-A0F7-2243D879E8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388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>
              <a:ea typeface="Calibri"/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35DAE1-4DBC-4EBB-A0F7-2243D879E830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866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_RM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 userDrawn="1"/>
        </p:nvSpPr>
        <p:spPr>
          <a:xfrm>
            <a:off x="1" y="0"/>
            <a:ext cx="12195175" cy="6859588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pic>
        <p:nvPicPr>
          <p:cNvPr id="3" name="Billede 2"/>
          <p:cNvPicPr preferRelativeResize="0"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400" y="1989634"/>
            <a:ext cx="4861361" cy="2342510"/>
          </a:xfrm>
          <a:prstGeom prst="rect">
            <a:avLst/>
          </a:prstGeom>
        </p:spPr>
      </p:pic>
      <p:sp>
        <p:nvSpPr>
          <p:cNvPr id="7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694877" y="5342988"/>
            <a:ext cx="10805419" cy="637334"/>
          </a:xfrm>
        </p:spPr>
        <p:txBody>
          <a:bodyPr anchor="t"/>
          <a:lstStyle>
            <a:lvl1pPr marL="0" indent="0" algn="ctr">
              <a:buFont typeface="Wingdings" pitchFamily="2" charset="2"/>
              <a:buNone/>
              <a:tabLst>
                <a:tab pos="1168400" algn="l"/>
              </a:tabLst>
              <a:defRPr sz="26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</p:spTree>
    <p:extLst>
      <p:ext uri="{BB962C8B-B14F-4D97-AF65-F5344CB8AC3E}">
        <p14:creationId xmlns:p14="http://schemas.microsoft.com/office/powerpoint/2010/main" val="418814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03816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63396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tekst, 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800000"/>
            <a:ext cx="10083938" cy="720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1" hasCustomPrompt="1"/>
          </p:nvPr>
        </p:nvSpPr>
        <p:spPr>
          <a:xfrm>
            <a:off x="720281" y="2700000"/>
            <a:ext cx="10083938" cy="3600000"/>
          </a:xfrm>
        </p:spPr>
        <p:txBody>
          <a:bodyPr anchor="t" anchorCtr="0"/>
          <a:lstStyle/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188001"/>
            <a:ext cx="2503151" cy="453179"/>
          </a:xfrm>
          <a:solidFill>
            <a:schemeClr val="accent3"/>
          </a:solidFill>
          <a:ln>
            <a:noFill/>
          </a:ln>
        </p:spPr>
        <p:txBody>
          <a:bodyPr wrap="none" lIns="720000" tIns="71998" rIns="180000" bIns="71998">
            <a:sp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</a:defRPr>
            </a:lvl1pPr>
            <a:lvl2pPr marL="833946" indent="0">
              <a:buNone/>
              <a:defRPr b="1">
                <a:solidFill>
                  <a:schemeClr val="bg1"/>
                </a:solidFill>
              </a:defRPr>
            </a:lvl2pPr>
            <a:lvl3pPr marL="1549361" indent="0">
              <a:buNone/>
              <a:defRPr b="1">
                <a:solidFill>
                  <a:schemeClr val="bg1"/>
                </a:solidFill>
              </a:defRPr>
            </a:lvl3pPr>
            <a:lvl4pPr marL="2279592" indent="0">
              <a:buNone/>
              <a:defRPr b="1">
                <a:solidFill>
                  <a:schemeClr val="bg1"/>
                </a:solidFill>
              </a:defRPr>
            </a:lvl4pPr>
            <a:lvl5pPr marL="2874361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</p:spTree>
    <p:extLst>
      <p:ext uri="{BB962C8B-B14F-4D97-AF65-F5344CB8AC3E}">
        <p14:creationId xmlns:p14="http://schemas.microsoft.com/office/powerpoint/2010/main" val="165870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bred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1" y="576000"/>
            <a:ext cx="12195175" cy="5940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3631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høj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3421336" y="576000"/>
            <a:ext cx="4501758" cy="5940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</a:t>
            </a:r>
            <a:br>
              <a:rPr lang="da-DK" dirty="0"/>
            </a:br>
            <a:r>
              <a:rPr lang="da-DK" dirty="0"/>
              <a:t>for 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-1489231" y="3141698"/>
            <a:ext cx="1152428" cy="4309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 dirty="0"/>
              <a:t>Foto kan også placeres længere til venstre på siden</a:t>
            </a:r>
          </a:p>
        </p:txBody>
      </p:sp>
    </p:spTree>
    <p:extLst>
      <p:ext uri="{BB962C8B-B14F-4D97-AF65-F5344CB8AC3E}">
        <p14:creationId xmlns:p14="http://schemas.microsoft.com/office/powerpoint/2010/main" val="2005836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med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20281" y="1800000"/>
            <a:ext cx="10083938" cy="4176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281" y="828000"/>
            <a:ext cx="10083938" cy="900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281" y="6048001"/>
            <a:ext cx="10083938" cy="36008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</a:defRPr>
            </a:lvl1pPr>
            <a:lvl2pPr marL="833946" indent="0">
              <a:buNone/>
              <a:defRPr sz="1900">
                <a:solidFill>
                  <a:schemeClr val="tx1"/>
                </a:solidFill>
              </a:defRPr>
            </a:lvl2pPr>
            <a:lvl3pPr marL="1549361" indent="0">
              <a:buNone/>
              <a:defRPr sz="1900">
                <a:solidFill>
                  <a:schemeClr val="tx1"/>
                </a:solidFill>
              </a:defRPr>
            </a:lvl3pPr>
            <a:lvl4pPr marL="2279592" indent="0">
              <a:buNone/>
              <a:defRPr sz="1900">
                <a:solidFill>
                  <a:schemeClr val="tx1"/>
                </a:solidFill>
              </a:defRPr>
            </a:lvl4pPr>
            <a:lvl5pPr marL="2874361" indent="0">
              <a:buNone/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Skriv tekst her</a:t>
            </a:r>
          </a:p>
        </p:txBody>
      </p:sp>
    </p:spTree>
    <p:extLst>
      <p:ext uri="{BB962C8B-B14F-4D97-AF65-F5344CB8AC3E}">
        <p14:creationId xmlns:p14="http://schemas.microsoft.com/office/powerpoint/2010/main" val="1713122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1" y="0"/>
            <a:ext cx="12195175" cy="6859588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0121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023454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851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- 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1758" y="1908000"/>
            <a:ext cx="6302461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1758" y="2880000"/>
            <a:ext cx="3061195" cy="331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tabLst/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743024" y="2880000"/>
            <a:ext cx="3061195" cy="331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1"/>
            <a:ext cx="4141617" cy="6859588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017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886672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- 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1758" y="1908000"/>
            <a:ext cx="6302461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1758" y="2880000"/>
            <a:ext cx="6302461" cy="331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1079500" indent="-246063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0"/>
            <a:ext cx="4141617" cy="6859588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18858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bredformat - 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54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2953" y="1800000"/>
            <a:ext cx="3241266" cy="439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720281" y="1800000"/>
            <a:ext cx="6662602" cy="4392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4582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 baseline="0"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3" name="Pladsholder til indhold 2"/>
          <p:cNvSpPr>
            <a:spLocks noGrp="1" noChangeAspect="1"/>
          </p:cNvSpPr>
          <p:nvPr>
            <p:ph sz="half" idx="1" hasCustomPrompt="1"/>
          </p:nvPr>
        </p:nvSpPr>
        <p:spPr>
          <a:xfrm>
            <a:off x="720281" y="2159502"/>
            <a:ext cx="4861898" cy="4032000"/>
          </a:xfrm>
        </p:spPr>
        <p:txBody>
          <a:bodyPr anchor="t" anchorCtr="0"/>
          <a:lstStyle>
            <a:lvl1pPr>
              <a:defRPr sz="3200"/>
            </a:lvl1pPr>
            <a:lvl2pPr marL="715963" indent="-271463">
              <a:defRPr sz="2600"/>
            </a:lvl2pPr>
            <a:lvl3pPr marL="985838" indent="-269875">
              <a:defRPr sz="2600"/>
            </a:lvl3pPr>
            <a:lvl4pPr marL="1343025" indent="-269875">
              <a:defRPr sz="2200"/>
            </a:lvl4pPr>
            <a:lvl5pPr marL="1701800" indent="-269875"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6" name="Pladsholder til indhold 2"/>
          <p:cNvSpPr>
            <a:spLocks noGrp="1" noChangeAspect="1"/>
          </p:cNvSpPr>
          <p:nvPr>
            <p:ph sz="half" idx="10" hasCustomPrompt="1"/>
          </p:nvPr>
        </p:nvSpPr>
        <p:spPr>
          <a:xfrm>
            <a:off x="5942321" y="2160000"/>
            <a:ext cx="4861898" cy="4032000"/>
          </a:xfrm>
        </p:spPr>
        <p:txBody>
          <a:bodyPr anchor="t" anchorCtr="0"/>
          <a:lstStyle>
            <a:lvl1pPr>
              <a:defRPr sz="3200"/>
            </a:lvl1pPr>
            <a:lvl2pPr marL="357188" indent="-357188">
              <a:defRPr sz="2600"/>
            </a:lvl2pPr>
            <a:lvl3pPr marL="715963" indent="-271463">
              <a:defRPr sz="2600"/>
            </a:lvl3pPr>
            <a:lvl4pPr marL="1343025" indent="-269875">
              <a:defRPr sz="2200"/>
            </a:lvl4pPr>
            <a:lvl5pPr marL="1701800" indent="-269875"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2"/>
            <a:r>
              <a:rPr lang="da-DK" altLang="da-DK" dirty="0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12856958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skrift og 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720281" y="2159502"/>
            <a:ext cx="3241266" cy="403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 marL="1549361" indent="0">
              <a:buNone/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141617" y="2160000"/>
            <a:ext cx="3241266" cy="403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2953" y="2160000"/>
            <a:ext cx="3241266" cy="4032000"/>
          </a:xfrm>
        </p:spPr>
        <p:txBody>
          <a:bodyPr anchor="t" anchorCtr="0"/>
          <a:lstStyle>
            <a:lvl1pPr marL="0" indent="0">
              <a:buNone/>
              <a:defRPr sz="2600"/>
            </a:lvl1pPr>
            <a:lvl2pPr marL="444500" indent="-263525">
              <a:defRPr sz="2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41668018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281" y="1188000"/>
            <a:ext cx="10083938" cy="9000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 dirty="0"/>
              <a:t>Skriv overskrift her</a:t>
            </a:r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2160000"/>
            <a:ext cx="3241266" cy="4032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1617" y="2160000"/>
            <a:ext cx="3241266" cy="4032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2953" y="2160000"/>
            <a:ext cx="3241266" cy="4032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51757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leder - høj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6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1617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2953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0559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m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2953" y="576000"/>
            <a:ext cx="3241266" cy="594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281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1617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1617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707252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s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281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281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1617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1617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8" name="Pladsholder til billede 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562953" y="57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7562953" y="3636000"/>
            <a:ext cx="3241266" cy="2880000"/>
          </a:xfrm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r>
              <a:rPr lang="da-DK" dirty="0"/>
              <a:t>Klik på ikonet for </a:t>
            </a:r>
            <a:br>
              <a:rPr lang="da-DK" dirty="0"/>
            </a:br>
            <a:r>
              <a:rPr lang="da-DK" dirty="0"/>
              <a:t>at tilføje et billede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32797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o link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720001" y="828000"/>
            <a:ext cx="9216267" cy="5184000"/>
          </a:xfrm>
        </p:spPr>
        <p:txBody>
          <a:bodyPr/>
          <a:lstStyle>
            <a:lvl1pPr marL="0" indent="0" algn="ctr">
              <a:buNone/>
              <a:defRPr sz="2700" baseline="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da-DK" dirty="0"/>
              <a:t>Klik på ikonet for at tilføje et billede af video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281" y="6048000"/>
            <a:ext cx="11281962" cy="36008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u="sng" baseline="0">
                <a:solidFill>
                  <a:schemeClr val="tx2"/>
                </a:solidFill>
              </a:defRPr>
            </a:lvl1pPr>
            <a:lvl2pPr marL="833946" indent="0">
              <a:buNone/>
              <a:defRPr sz="1900">
                <a:solidFill>
                  <a:schemeClr val="tx1"/>
                </a:solidFill>
              </a:defRPr>
            </a:lvl2pPr>
            <a:lvl3pPr marL="1549361" indent="0">
              <a:buNone/>
              <a:defRPr sz="1900">
                <a:solidFill>
                  <a:schemeClr val="tx1"/>
                </a:solidFill>
              </a:defRPr>
            </a:lvl3pPr>
            <a:lvl4pPr marL="2279592" indent="0">
              <a:buNone/>
              <a:defRPr sz="1900">
                <a:solidFill>
                  <a:schemeClr val="tx1"/>
                </a:solidFill>
              </a:defRPr>
            </a:lvl4pPr>
            <a:lvl5pPr marL="2874361" indent="0">
              <a:buNone/>
              <a:defRPr sz="19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Skriv link til video</a:t>
            </a:r>
          </a:p>
        </p:txBody>
      </p:sp>
      <p:grpSp>
        <p:nvGrpSpPr>
          <p:cNvPr id="5" name="Gruppe 4"/>
          <p:cNvGrpSpPr/>
          <p:nvPr userDrawn="1"/>
        </p:nvGrpSpPr>
        <p:grpSpPr>
          <a:xfrm>
            <a:off x="4244" y="7102202"/>
            <a:ext cx="711752" cy="452933"/>
            <a:chOff x="3001243" y="189434"/>
            <a:chExt cx="792088" cy="504056"/>
          </a:xfrm>
        </p:grpSpPr>
        <p:sp>
          <p:nvSpPr>
            <p:cNvPr id="7" name="Rektangel 6"/>
            <p:cNvSpPr/>
            <p:nvPr/>
          </p:nvSpPr>
          <p:spPr>
            <a:xfrm>
              <a:off x="3001243" y="189434"/>
              <a:ext cx="792088" cy="504056"/>
            </a:xfrm>
            <a:prstGeom prst="rect">
              <a:avLst/>
            </a:prstGeom>
            <a:solidFill>
              <a:schemeClr val="tx2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>
                <a:solidFill>
                  <a:srgbClr val="3F3018"/>
                </a:solidFill>
              </a:endParaRPr>
            </a:p>
          </p:txBody>
        </p:sp>
        <p:sp>
          <p:nvSpPr>
            <p:cNvPr id="8" name="Ligebenet trekant 7"/>
            <p:cNvSpPr/>
            <p:nvPr/>
          </p:nvSpPr>
          <p:spPr>
            <a:xfrm rot="5400000">
              <a:off x="3291757" y="314829"/>
              <a:ext cx="252029" cy="217266"/>
            </a:xfrm>
            <a:prstGeom prst="triangle">
              <a:avLst/>
            </a:prstGeom>
            <a:solidFill>
              <a:schemeClr val="bg1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>
                <a:solidFill>
                  <a:srgbClr val="3F3018"/>
                </a:solidFill>
              </a:endParaRPr>
            </a:p>
          </p:txBody>
        </p:sp>
      </p:grpSp>
      <p:sp>
        <p:nvSpPr>
          <p:cNvPr id="2" name="Tekstfelt 1"/>
          <p:cNvSpPr txBox="1"/>
          <p:nvPr userDrawn="1"/>
        </p:nvSpPr>
        <p:spPr>
          <a:xfrm>
            <a:off x="868340" y="7102202"/>
            <a:ext cx="18722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dirty="0">
                <a:solidFill>
                  <a:schemeClr val="tx2"/>
                </a:solidFill>
              </a:rPr>
              <a:t>Hvis du ønsker et (større) videoikon</a:t>
            </a:r>
            <a:r>
              <a:rPr lang="da-DK" sz="1000" baseline="0" dirty="0">
                <a:solidFill>
                  <a:schemeClr val="tx2"/>
                </a:solidFill>
              </a:rPr>
              <a:t> på billedet kan du kopiere fra hjælpefil.</a:t>
            </a:r>
            <a:endParaRPr lang="da-DK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378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328BC-05B9-9602-A354-348F34035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397" y="1122623"/>
            <a:ext cx="9146381" cy="2388153"/>
          </a:xfrm>
        </p:spPr>
        <p:txBody>
          <a:bodyPr anchor="b"/>
          <a:lstStyle>
            <a:lvl1pPr algn="ctr">
              <a:defRPr sz="600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39D53E8-1228-1E22-E3D4-A7DCE3AD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397" y="3602872"/>
            <a:ext cx="9146381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91" indent="0" algn="ctr">
              <a:buNone/>
              <a:defRPr sz="2000"/>
            </a:lvl2pPr>
            <a:lvl3pPr marL="914583" indent="0" algn="ctr">
              <a:buNone/>
              <a:defRPr sz="1800"/>
            </a:lvl3pPr>
            <a:lvl4pPr marL="1371874" indent="0" algn="ctr">
              <a:buNone/>
              <a:defRPr sz="1600"/>
            </a:lvl4pPr>
            <a:lvl5pPr marL="1829166" indent="0" algn="ctr">
              <a:buNone/>
              <a:defRPr sz="1600"/>
            </a:lvl5pPr>
            <a:lvl6pPr marL="2286457" indent="0" algn="ctr">
              <a:buNone/>
              <a:defRPr sz="1600"/>
            </a:lvl6pPr>
            <a:lvl7pPr marL="2743749" indent="0" algn="ctr">
              <a:buNone/>
              <a:defRPr sz="1600"/>
            </a:lvl7pPr>
            <a:lvl8pPr marL="3201040" indent="0" algn="ctr">
              <a:buNone/>
              <a:defRPr sz="1600"/>
            </a:lvl8pPr>
            <a:lvl9pPr marL="3658332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B094AA-8374-84E1-B8BB-416AAA52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8471FB-B09B-C599-62A4-D4E462872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ACDF4C-F12A-A207-FFE8-754BF1D0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4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0929170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D51E4-B915-F56F-D717-BE4A48D8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9201C79-1B9C-BFA5-0FE1-E9D1FF3E1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F1DDEB-FFA7-E8BD-611E-CFB166219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C43E54-DE66-7DDD-DD55-98F2E8A51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C6DEB62-710F-9500-85ED-D2E34B4B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89081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0074C-7F60-81D4-B1AD-D1680F112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067" y="1710134"/>
            <a:ext cx="10518338" cy="2853398"/>
          </a:xfrm>
        </p:spPr>
        <p:txBody>
          <a:bodyPr anchor="b"/>
          <a:lstStyle>
            <a:lvl1pPr>
              <a:defRPr sz="600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B1B1C49-AD4D-CA04-8D3A-36550AC83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2067" y="4590526"/>
            <a:ext cx="10518338" cy="15005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91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583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87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91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45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74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10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83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F3A133-CC71-23FB-215B-7B2D20AC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A66B2E-56DB-D4AD-A4A2-CDF0BEE42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7A765D-EA8D-F286-F7FE-A904F45A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59031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212D21-1F52-230D-734D-4DFE4B862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607937-F18D-C0D9-BBB6-07C24B6DF5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418" y="1826048"/>
            <a:ext cx="5182949" cy="435234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C3ADB6A-1F1B-40E5-EC3F-D1E2AEDBF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3808" y="1826048"/>
            <a:ext cx="5182949" cy="435234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81D128-B241-051C-1B4E-D82698BD4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B310BA-7968-9EB7-71D6-8CF0B9B4B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259840E-8265-308F-EE73-51EC4C418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39668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9E4C78-BDD6-105C-9F9C-C35FC98BB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007" y="365210"/>
            <a:ext cx="10518338" cy="132587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0EA9C20-2ED2-BA13-DA0F-E021ECF50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007" y="1681552"/>
            <a:ext cx="5159130" cy="8241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91" indent="0">
              <a:buNone/>
              <a:defRPr sz="2000" b="1"/>
            </a:lvl2pPr>
            <a:lvl3pPr marL="914583" indent="0">
              <a:buNone/>
              <a:defRPr sz="1800" b="1"/>
            </a:lvl3pPr>
            <a:lvl4pPr marL="1371874" indent="0">
              <a:buNone/>
              <a:defRPr sz="1600" b="1"/>
            </a:lvl4pPr>
            <a:lvl5pPr marL="1829166" indent="0">
              <a:buNone/>
              <a:defRPr sz="1600" b="1"/>
            </a:lvl5pPr>
            <a:lvl6pPr marL="2286457" indent="0">
              <a:buNone/>
              <a:defRPr sz="1600" b="1"/>
            </a:lvl6pPr>
            <a:lvl7pPr marL="2743749" indent="0">
              <a:buNone/>
              <a:defRPr sz="1600" b="1"/>
            </a:lvl7pPr>
            <a:lvl8pPr marL="3201040" indent="0">
              <a:buNone/>
              <a:defRPr sz="1600" b="1"/>
            </a:lvl8pPr>
            <a:lvl9pPr marL="3658332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DFA5F23-52A4-F057-F477-538322CE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007" y="2505655"/>
            <a:ext cx="5159130" cy="368544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AF975CD-94E0-EFE3-3CCF-EC8B5E79A2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807" y="1681552"/>
            <a:ext cx="5184538" cy="8241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91" indent="0">
              <a:buNone/>
              <a:defRPr sz="2000" b="1"/>
            </a:lvl2pPr>
            <a:lvl3pPr marL="914583" indent="0">
              <a:buNone/>
              <a:defRPr sz="1800" b="1"/>
            </a:lvl3pPr>
            <a:lvl4pPr marL="1371874" indent="0">
              <a:buNone/>
              <a:defRPr sz="1600" b="1"/>
            </a:lvl4pPr>
            <a:lvl5pPr marL="1829166" indent="0">
              <a:buNone/>
              <a:defRPr sz="1600" b="1"/>
            </a:lvl5pPr>
            <a:lvl6pPr marL="2286457" indent="0">
              <a:buNone/>
              <a:defRPr sz="1600" b="1"/>
            </a:lvl6pPr>
            <a:lvl7pPr marL="2743749" indent="0">
              <a:buNone/>
              <a:defRPr sz="1600" b="1"/>
            </a:lvl7pPr>
            <a:lvl8pPr marL="3201040" indent="0">
              <a:buNone/>
              <a:defRPr sz="1600" b="1"/>
            </a:lvl8pPr>
            <a:lvl9pPr marL="3658332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0A1EAC0-2E9C-D3CE-2AEA-9725E9E45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807" y="2505655"/>
            <a:ext cx="5184538" cy="368544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E8E7BC8-B6D4-F56F-65BE-AB774B087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ACCBB62-045F-5267-5C3B-1E0AE06B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0F1ACD9-4CC8-3D53-A3DB-93C4D780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090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0BB9A-868D-C790-C593-44753AFA8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E6205A8-B7CA-5C37-3A67-2675BAF3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16217A4-E441-323B-4854-64B27C37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67EF073-8F73-8360-6144-834BAD01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94277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1AA1C2D-09D1-2295-A069-FFE03E56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EFC2607-66B8-6B52-694D-82FFA97C7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17D37B-90C8-A950-90CF-21CDA7718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92685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0A2AE-07DF-F310-6B45-54BB9050E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007" y="457306"/>
            <a:ext cx="3933261" cy="1600571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B81865D-935C-7BF0-D362-D0FAC37F0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538" y="987654"/>
            <a:ext cx="6173807" cy="4874754"/>
          </a:xfrm>
        </p:spPr>
        <p:txBody>
          <a:bodyPr/>
          <a:lstStyle>
            <a:lvl1pPr>
              <a:defRPr sz="3201"/>
            </a:lvl1pPr>
            <a:lvl2pPr>
              <a:defRPr sz="2801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C15B80-9840-CA71-9BCC-8F1CCC1ECD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007" y="2057876"/>
            <a:ext cx="3933261" cy="3812471"/>
          </a:xfrm>
        </p:spPr>
        <p:txBody>
          <a:bodyPr/>
          <a:lstStyle>
            <a:lvl1pPr marL="0" indent="0">
              <a:buNone/>
              <a:defRPr sz="1600"/>
            </a:lvl1pPr>
            <a:lvl2pPr marL="457291" indent="0">
              <a:buNone/>
              <a:defRPr sz="1400"/>
            </a:lvl2pPr>
            <a:lvl3pPr marL="914583" indent="0">
              <a:buNone/>
              <a:defRPr sz="1200"/>
            </a:lvl3pPr>
            <a:lvl4pPr marL="1371874" indent="0">
              <a:buNone/>
              <a:defRPr sz="1000"/>
            </a:lvl4pPr>
            <a:lvl5pPr marL="1829166" indent="0">
              <a:buNone/>
              <a:defRPr sz="1000"/>
            </a:lvl5pPr>
            <a:lvl6pPr marL="2286457" indent="0">
              <a:buNone/>
              <a:defRPr sz="1000"/>
            </a:lvl6pPr>
            <a:lvl7pPr marL="2743749" indent="0">
              <a:buNone/>
              <a:defRPr sz="1000"/>
            </a:lvl7pPr>
            <a:lvl8pPr marL="3201040" indent="0">
              <a:buNone/>
              <a:defRPr sz="1000"/>
            </a:lvl8pPr>
            <a:lvl9pPr marL="3658332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6479C0D-5527-F2DC-DD25-C1C8A2E80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5A28A0D-043B-E17D-D38A-544BD8430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663DD44-7058-F3F0-8183-43771DEC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59142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5215C-EF4F-4C28-ECDC-10E030164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007" y="457306"/>
            <a:ext cx="3933261" cy="1600571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21A209E-5B3C-41A0-6A01-08D85F14F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4538" y="987654"/>
            <a:ext cx="6173807" cy="4874754"/>
          </a:xfrm>
        </p:spPr>
        <p:txBody>
          <a:bodyPr/>
          <a:lstStyle>
            <a:lvl1pPr marL="0" indent="0">
              <a:buNone/>
              <a:defRPr sz="3201"/>
            </a:lvl1pPr>
            <a:lvl2pPr marL="457291" indent="0">
              <a:buNone/>
              <a:defRPr sz="2801"/>
            </a:lvl2pPr>
            <a:lvl3pPr marL="914583" indent="0">
              <a:buNone/>
              <a:defRPr sz="2400"/>
            </a:lvl3pPr>
            <a:lvl4pPr marL="1371874" indent="0">
              <a:buNone/>
              <a:defRPr sz="2000"/>
            </a:lvl4pPr>
            <a:lvl5pPr marL="1829166" indent="0">
              <a:buNone/>
              <a:defRPr sz="2000"/>
            </a:lvl5pPr>
            <a:lvl6pPr marL="2286457" indent="0">
              <a:buNone/>
              <a:defRPr sz="2000"/>
            </a:lvl6pPr>
            <a:lvl7pPr marL="2743749" indent="0">
              <a:buNone/>
              <a:defRPr sz="2000"/>
            </a:lvl7pPr>
            <a:lvl8pPr marL="3201040" indent="0">
              <a:buNone/>
              <a:defRPr sz="2000"/>
            </a:lvl8pPr>
            <a:lvl9pPr marL="3658332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8471ACA-FE2F-CADE-04FE-D41CECC35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007" y="2057876"/>
            <a:ext cx="3933261" cy="3812471"/>
          </a:xfrm>
        </p:spPr>
        <p:txBody>
          <a:bodyPr/>
          <a:lstStyle>
            <a:lvl1pPr marL="0" indent="0">
              <a:buNone/>
              <a:defRPr sz="1600"/>
            </a:lvl1pPr>
            <a:lvl2pPr marL="457291" indent="0">
              <a:buNone/>
              <a:defRPr sz="1400"/>
            </a:lvl2pPr>
            <a:lvl3pPr marL="914583" indent="0">
              <a:buNone/>
              <a:defRPr sz="1200"/>
            </a:lvl3pPr>
            <a:lvl4pPr marL="1371874" indent="0">
              <a:buNone/>
              <a:defRPr sz="1000"/>
            </a:lvl4pPr>
            <a:lvl5pPr marL="1829166" indent="0">
              <a:buNone/>
              <a:defRPr sz="1000"/>
            </a:lvl5pPr>
            <a:lvl6pPr marL="2286457" indent="0">
              <a:buNone/>
              <a:defRPr sz="1000"/>
            </a:lvl6pPr>
            <a:lvl7pPr marL="2743749" indent="0">
              <a:buNone/>
              <a:defRPr sz="1000"/>
            </a:lvl7pPr>
            <a:lvl8pPr marL="3201040" indent="0">
              <a:buNone/>
              <a:defRPr sz="1000"/>
            </a:lvl8pPr>
            <a:lvl9pPr marL="3658332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CF072CB-39EE-5604-E4FA-F912123B8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636FC64-EDCC-9827-FF1D-729EAA8A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29174D-40D0-2376-680E-B724A943E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92933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7C23A-EAA0-6E0A-335F-41258B5AD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119813-8CE1-9860-CFF8-F600AA8B9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A80A31-DE5F-B972-B064-1C73E6ED7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0E8953-33DE-4E99-6B49-CD05E705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FCE56B3-2EB8-B7C6-213E-F379E3837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62134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557E085-6349-CFEF-89AB-BFC6AD458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7172" y="365209"/>
            <a:ext cx="2629585" cy="581318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F6EA170-B0C8-E4FE-EAE7-4F09A2153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418" y="365209"/>
            <a:ext cx="7736314" cy="581318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C63AA6-0530-FE54-D8E2-387AA866C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5525D02-0127-B907-48FA-64E79250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7ED425-3286-EF90-3A60-689E721D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038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7291249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tekst bullit-form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8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8" y="2159503"/>
            <a:ext cx="10082625" cy="4032000"/>
          </a:xfrm>
        </p:spPr>
        <p:txBody>
          <a:bodyPr/>
          <a:lstStyle>
            <a:lvl1pPr marL="457154" indent="-45715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 marL="3159795" indent="-285721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/>
              <a:t>skriv tekst i </a:t>
            </a:r>
            <a:r>
              <a:rPr lang="da-DK" altLang="da-DK" err="1"/>
              <a:t>bullit</a:t>
            </a:r>
            <a:r>
              <a:rPr lang="da-DK" altLang="da-DK"/>
              <a:t>-form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86388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422" y="3600000"/>
            <a:ext cx="9723797" cy="1440196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422" y="5112001"/>
            <a:ext cx="9723797" cy="719305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pPr lvl="0"/>
            <a:r>
              <a:rPr lang="da-DK" altLang="da-DK" noProof="0" dirty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208575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7" y="2159502"/>
            <a:ext cx="10082625" cy="4032000"/>
          </a:xfrm>
        </p:spPr>
        <p:txBody>
          <a:bodyPr/>
          <a:lstStyle>
            <a:lvl1pPr marL="457200" indent="-457200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 marL="1198003" indent="-364058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2pPr>
            <a:lvl3pPr marL="1790655" indent="-24129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3pPr>
            <a:lvl4pPr marL="2523004" indent="-243411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4pPr>
            <a:lvl5pPr marL="3160111" indent="-285750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4304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MIDT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200" indent="-457200">
              <a:buClr>
                <a:schemeClr val="accent6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874690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7" y="2159502"/>
            <a:ext cx="10082625" cy="4032000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Wingdings" panose="05000000000000000000" pitchFamily="2" charset="2"/>
              <a:buChar char="§"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16453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" y="576000"/>
            <a:ext cx="12195175" cy="5940000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da-DK" sz="2400" dirty="0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187" y="2159502"/>
            <a:ext cx="10082625" cy="4032000"/>
          </a:xfrm>
        </p:spPr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03438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20187" y="1188000"/>
            <a:ext cx="10082625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37893" name="Rectangle 5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20187" y="2159502"/>
            <a:ext cx="10082625" cy="4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Skriv tekst</a:t>
            </a:r>
          </a:p>
          <a:p>
            <a:pPr lvl="1"/>
            <a:r>
              <a:rPr lang="da-DK" altLang="da-DK" dirty="0"/>
              <a:t>skriv tekst i </a:t>
            </a:r>
            <a:r>
              <a:rPr lang="da-DK" altLang="da-DK" dirty="0" err="1"/>
              <a:t>bullit</a:t>
            </a:r>
            <a:r>
              <a:rPr lang="da-DK" altLang="da-DK" dirty="0"/>
              <a:t>-form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8967502" y="6444000"/>
            <a:ext cx="3099607" cy="3080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0" latinLnBrk="0" hangingPunct="0">
              <a:defRPr sz="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66C9427-3C37-4B67-A51B-8175507267F1}" type="slidenum">
              <a:rPr lang="da-DK" altLang="da-DK" sz="800" b="1" smtClean="0">
                <a:solidFill>
                  <a:schemeClr val="bg2"/>
                </a:solidFill>
              </a:rPr>
              <a:pPr>
                <a:defRPr/>
              </a:pPr>
              <a:t>‹nr.›</a:t>
            </a:fld>
            <a:r>
              <a:rPr lang="da-DK" altLang="da-DK" sz="800" b="1" dirty="0">
                <a:solidFill>
                  <a:schemeClr val="bg2"/>
                </a:solidFill>
              </a:rPr>
              <a:t>  ▪  www.regionmidtjylland.dk</a:t>
            </a:r>
          </a:p>
        </p:txBody>
      </p:sp>
      <p:pic>
        <p:nvPicPr>
          <p:cNvPr id="2" name="Billede 1"/>
          <p:cNvPicPr preferRelativeResize="0"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387" y="108001"/>
            <a:ext cx="841687" cy="405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30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62" r:id="rId2"/>
    <p:sldLayoutId id="2147483853" r:id="rId3"/>
    <p:sldLayoutId id="2147483852" r:id="rId4"/>
    <p:sldLayoutId id="2147483861" r:id="rId5"/>
    <p:sldLayoutId id="2147483837" r:id="rId6"/>
    <p:sldLayoutId id="2147483851" r:id="rId7"/>
    <p:sldLayoutId id="2147483850" r:id="rId8"/>
    <p:sldLayoutId id="2147483868" r:id="rId9"/>
    <p:sldLayoutId id="2147483854" r:id="rId10"/>
    <p:sldLayoutId id="2147483867" r:id="rId11"/>
    <p:sldLayoutId id="2147483842" r:id="rId12"/>
    <p:sldLayoutId id="2147483838" r:id="rId13"/>
    <p:sldLayoutId id="2147483849" r:id="rId14"/>
    <p:sldLayoutId id="2147483839" r:id="rId15"/>
    <p:sldLayoutId id="2147483840" r:id="rId16"/>
    <p:sldLayoutId id="2147483844" r:id="rId17"/>
    <p:sldLayoutId id="2147483845" r:id="rId18"/>
    <p:sldLayoutId id="2147483855" r:id="rId19"/>
    <p:sldLayoutId id="2147483857" r:id="rId20"/>
    <p:sldLayoutId id="2147483859" r:id="rId21"/>
    <p:sldLayoutId id="2147483846" r:id="rId22"/>
    <p:sldLayoutId id="2147483856" r:id="rId23"/>
    <p:sldLayoutId id="2147483863" r:id="rId24"/>
    <p:sldLayoutId id="2147483864" r:id="rId25"/>
    <p:sldLayoutId id="2147483865" r:id="rId26"/>
    <p:sldLayoutId id="2147483866" r:id="rId27"/>
    <p:sldLayoutId id="2147483869" r:id="rId28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5pPr>
      <a:lvl6pPr marL="60958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6pPr>
      <a:lvl7pPr marL="121917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7pPr>
      <a:lvl8pPr marL="182875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8pPr>
      <a:lvl9pPr marL="2438339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rgbClr val="3F3018"/>
          </a:solidFill>
          <a:latin typeface="Verdana" pitchFamily="34" charset="0"/>
        </a:defRPr>
      </a:lvl9pPr>
    </p:titleStyle>
    <p:bodyStyle>
      <a:lvl1pPr marL="457200" marR="0" indent="-45720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20000"/>
        </a:spcAft>
        <a:buClr>
          <a:schemeClr val="accent3"/>
        </a:buClr>
        <a:buSzTx/>
        <a:buFont typeface="Wingdings" panose="05000000000000000000" pitchFamily="2" charset="2"/>
        <a:buChar char="§"/>
        <a:tabLst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198003" indent="-364058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</a:defRPr>
      </a:lvl2pPr>
      <a:lvl3pPr marL="1790655" indent="-241294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3pPr>
      <a:lvl4pPr marL="2523004" indent="-243411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3109306" indent="-234945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3718891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6pPr>
      <a:lvl7pPr marL="4328476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7pPr>
      <a:lvl8pPr marL="4938061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8pPr>
      <a:lvl9pPr marL="5547645" indent="-23494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151EC4F-45FF-7604-BAC7-6F589AB9F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419" y="365210"/>
            <a:ext cx="10518338" cy="1325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2C20B58-A654-3E55-FEA1-52B74E74A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826048"/>
            <a:ext cx="10518338" cy="4352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9D43F6-B5E3-DE54-0013-3BF3A65209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418" y="6357822"/>
            <a:ext cx="2743914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71091B-59E1-4673-A244-1DD1A0197433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75B67B-758E-E798-B9FF-D4DD68E01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9652" y="6357822"/>
            <a:ext cx="4115872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5F1DAB-04EE-C2CE-E9E5-37D39BC1E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2843" y="6357822"/>
            <a:ext cx="2743914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D9C745-8F15-460D-8085-12B54F1B25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714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xStyles>
    <p:titleStyle>
      <a:lvl1pPr algn="l" defTabSz="914583" rtl="0" eaLnBrk="1" latinLnBrk="0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46" indent="-228646" algn="l" defTabSz="91458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937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229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520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811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103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394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86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977" indent="-228646" algn="l" defTabSz="91458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91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83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74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166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457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749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40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332" algn="l" defTabSz="914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35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5EF31-1449-EA0B-2011-B5CE47FC7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ktangel 21">
            <a:extLst>
              <a:ext uri="{FF2B5EF4-FFF2-40B4-BE49-F238E27FC236}">
                <a16:creationId xmlns:a16="http://schemas.microsoft.com/office/drawing/2014/main" id="{27C42715-28C7-987F-CE0A-98DD522C3363}"/>
              </a:ext>
            </a:extLst>
          </p:cNvPr>
          <p:cNvSpPr/>
          <p:nvPr/>
        </p:nvSpPr>
        <p:spPr>
          <a:xfrm>
            <a:off x="8742787" y="2208495"/>
            <a:ext cx="2522889" cy="1725354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a-DK" sz="1000" b="1" dirty="0">
                <a:solidFill>
                  <a:schemeClr val="accent1"/>
                </a:solidFill>
              </a:rPr>
              <a:t>Tværsektoriel styregruppe</a:t>
            </a:r>
          </a:p>
          <a:p>
            <a:pPr lvl="0"/>
            <a:endParaRPr lang="da-DK" sz="1000" dirty="0">
              <a:solidFill>
                <a:schemeClr val="accent1"/>
              </a:solidFill>
            </a:endParaRPr>
          </a:p>
          <a:p>
            <a:pPr lvl="0"/>
            <a:r>
              <a:rPr lang="da-DK" sz="1000" dirty="0">
                <a:solidFill>
                  <a:schemeClr val="accent1"/>
                </a:solidFill>
              </a:rPr>
              <a:t>Afholder løbende møder juli –december 2026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7F1685ED-1749-38F0-B333-86752B4184FD}"/>
              </a:ext>
            </a:extLst>
          </p:cNvPr>
          <p:cNvSpPr/>
          <p:nvPr/>
        </p:nvSpPr>
        <p:spPr>
          <a:xfrm>
            <a:off x="6220732" y="2208496"/>
            <a:ext cx="2378873" cy="1725354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a-DK" sz="1000" b="1" dirty="0">
                <a:solidFill>
                  <a:schemeClr val="accent1"/>
                </a:solidFill>
              </a:rPr>
              <a:t>Tværsektoriel styregruppe</a:t>
            </a:r>
          </a:p>
          <a:p>
            <a:pPr lvl="0"/>
            <a:endParaRPr lang="da-DK" sz="1000" dirty="0">
              <a:solidFill>
                <a:schemeClr val="accent1"/>
              </a:solidFill>
            </a:endParaRPr>
          </a:p>
          <a:p>
            <a:pPr lvl="0"/>
            <a:r>
              <a:rPr lang="da-DK" sz="1000" dirty="0">
                <a:solidFill>
                  <a:schemeClr val="accent1"/>
                </a:solidFill>
              </a:rPr>
              <a:t>Afholder løbende møder januar – juni 2026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727E2020-ADD7-E9BB-D10E-21B7675888D9}"/>
              </a:ext>
            </a:extLst>
          </p:cNvPr>
          <p:cNvSpPr/>
          <p:nvPr/>
        </p:nvSpPr>
        <p:spPr>
          <a:xfrm>
            <a:off x="3377017" y="2216410"/>
            <a:ext cx="2561549" cy="171744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a-DK" sz="1000" b="1" dirty="0">
                <a:solidFill>
                  <a:schemeClr val="accent1"/>
                </a:solidFill>
              </a:rPr>
              <a:t>Tværsektoriel styregruppe</a:t>
            </a:r>
          </a:p>
          <a:p>
            <a:r>
              <a:rPr lang="da-DK" sz="1000" dirty="0">
                <a:solidFill>
                  <a:schemeClr val="accent1"/>
                </a:solidFill>
              </a:rPr>
              <a:t>På møderne i okt.-dec.:</a:t>
            </a:r>
            <a:endParaRPr lang="da-DK" sz="1000" b="1" dirty="0">
              <a:solidFill>
                <a:schemeClr val="accent1"/>
              </a:solidFill>
            </a:endParaRP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Rammer for myndighedsoverdragelse – HR og IT processer mv.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Kommunikation om virksomhedsoverdragelse (medarbejdere)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</a:rPr>
              <a:t>Plan for forhandlingsproces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</a:rPr>
              <a:t>Drøfte aspekter af Sundhedsråd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B624AA6-3121-34AF-90C4-0853D0BF31D6}"/>
              </a:ext>
            </a:extLst>
          </p:cNvPr>
          <p:cNvSpPr/>
          <p:nvPr/>
        </p:nvSpPr>
        <p:spPr>
          <a:xfrm>
            <a:off x="543850" y="2208494"/>
            <a:ext cx="2664296" cy="1725356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000" b="1" dirty="0">
                <a:solidFill>
                  <a:schemeClr val="accent1"/>
                </a:solidFill>
              </a:rPr>
              <a:t>Tværsektoriel styregruppe </a:t>
            </a:r>
          </a:p>
          <a:p>
            <a:r>
              <a:rPr lang="da-DK" sz="1000" dirty="0">
                <a:solidFill>
                  <a:schemeClr val="accent1"/>
                </a:solidFill>
              </a:rPr>
              <a:t>På møderne i aug.-sept.: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</a:rPr>
              <a:t>Aftale rammer for kommende forhandlinger om </a:t>
            </a:r>
            <a:r>
              <a:rPr lang="da-DK" sz="1000" dirty="0">
                <a:solidFill>
                  <a:schemeClr val="accent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leverandøraftale-muligheder for kommuner 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Forberedende ift. rammer for myndighedsoverdragelse – HR og IT processer mv.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Kommunikation</a:t>
            </a:r>
          </a:p>
          <a:p>
            <a:pPr marL="171450" lvl="0" indent="-171450">
              <a:buFontTx/>
              <a:buChar char="-"/>
            </a:pPr>
            <a:r>
              <a:rPr lang="da-DK" sz="1000" dirty="0">
                <a:solidFill>
                  <a:schemeClr val="accent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Drøfte aspekter af Sundhedsråd</a:t>
            </a:r>
          </a:p>
          <a:p>
            <a:pPr marL="171450" lvl="0" indent="-171450">
              <a:buFontTx/>
              <a:buChar char="-"/>
            </a:pPr>
            <a:endParaRPr lang="da-DK" sz="1000" dirty="0">
              <a:solidFill>
                <a:schemeClr val="accent1"/>
              </a:solidFill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171450" lvl="0" indent="-171450">
              <a:buFontTx/>
              <a:buChar char="-"/>
            </a:pPr>
            <a:endParaRPr lang="da-DK" sz="1000" dirty="0">
              <a:solidFill>
                <a:schemeClr val="accent1"/>
              </a:solidFill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171450" lvl="0" indent="-171450">
              <a:buFontTx/>
              <a:buChar char="-"/>
            </a:pPr>
            <a:endParaRPr lang="da-DK" sz="1000" dirty="0">
              <a:solidFill>
                <a:schemeClr val="accent1"/>
              </a:solidFill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D7103D7-F4DD-D322-3B80-E769A4DCE194}"/>
              </a:ext>
            </a:extLst>
          </p:cNvPr>
          <p:cNvSpPr/>
          <p:nvPr/>
        </p:nvSpPr>
        <p:spPr>
          <a:xfrm>
            <a:off x="538082" y="4005857"/>
            <a:ext cx="2664296" cy="27874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a-DK" sz="1000" b="1" u="sng" dirty="0">
                <a:solidFill>
                  <a:schemeClr val="accent1"/>
                </a:solidFill>
              </a:rPr>
              <a:t>Marts – maj 2025: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Faglige oplæg SST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2 faglige tværsektorielle workshops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Dialog i klyngerne (politisk niveau)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Dialog mellem kommuner og region (politisk niveau)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Møde 1, kommunale sundhedsdir. + hospitalsdirektører</a:t>
            </a:r>
          </a:p>
          <a:p>
            <a:pPr lvl="0"/>
            <a:endParaRPr lang="da-DK" sz="1000" dirty="0">
              <a:solidFill>
                <a:schemeClr val="accent1"/>
              </a:solidFill>
            </a:endParaRPr>
          </a:p>
          <a:p>
            <a:pPr lvl="0"/>
            <a:r>
              <a:rPr lang="da-DK" sz="1000" b="1" u="sng" dirty="0">
                <a:solidFill>
                  <a:schemeClr val="accent1"/>
                </a:solidFill>
              </a:rPr>
              <a:t>Juni – september 2025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Spørgeskema til kommunerne (juni)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Dialogrunde med hver kommune om  uddybning af spørgeskemaer (august)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Møde 2 sundheds + hospitalsdirektører (forberedelse af bilaterale tilkendegivelsesmøder) og evt. et 3, (IT mv.)</a:t>
            </a:r>
          </a:p>
        </p:txBody>
      </p:sp>
      <p:sp>
        <p:nvSpPr>
          <p:cNvPr id="5" name="Pil: højre 4">
            <a:extLst>
              <a:ext uri="{FF2B5EF4-FFF2-40B4-BE49-F238E27FC236}">
                <a16:creationId xmlns:a16="http://schemas.microsoft.com/office/drawing/2014/main" id="{C33CF37C-E84C-AAD3-B329-1F5F47777CB9}"/>
              </a:ext>
            </a:extLst>
          </p:cNvPr>
          <p:cNvSpPr/>
          <p:nvPr/>
        </p:nvSpPr>
        <p:spPr>
          <a:xfrm>
            <a:off x="8617866" y="1119473"/>
            <a:ext cx="3168352" cy="1377657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/>
              <a:t>        Fase 4: Myndighedsover-   </a:t>
            </a:r>
          </a:p>
          <a:p>
            <a:r>
              <a:rPr lang="da-DK" sz="1600" dirty="0"/>
              <a:t>        dragelse     </a:t>
            </a:r>
          </a:p>
          <a:p>
            <a:r>
              <a:rPr lang="da-DK" sz="1400" dirty="0"/>
              <a:t>        (juli – december 2026)</a:t>
            </a:r>
          </a:p>
        </p:txBody>
      </p:sp>
      <p:sp>
        <p:nvSpPr>
          <p:cNvPr id="6" name="Pil: højre 5">
            <a:extLst>
              <a:ext uri="{FF2B5EF4-FFF2-40B4-BE49-F238E27FC236}">
                <a16:creationId xmlns:a16="http://schemas.microsoft.com/office/drawing/2014/main" id="{6638E933-6DCC-E406-0CD3-287B81BCB53D}"/>
              </a:ext>
            </a:extLst>
          </p:cNvPr>
          <p:cNvSpPr/>
          <p:nvPr/>
        </p:nvSpPr>
        <p:spPr>
          <a:xfrm>
            <a:off x="6216737" y="1086079"/>
            <a:ext cx="2633828" cy="145068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/>
              <a:t>        Fase 3: Forhandling   </a:t>
            </a:r>
          </a:p>
          <a:p>
            <a:r>
              <a:rPr lang="da-DK" sz="1400" dirty="0"/>
              <a:t>        (januar – juni 2026)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BE3339-464D-3025-6EA5-59EE7CF0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4" y="365210"/>
            <a:ext cx="10904911" cy="732455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da-DK" sz="3200" dirty="0"/>
              <a:t>Faser i den tværsektorielle proces for opgave-overdragelse til 2027</a:t>
            </a:r>
          </a:p>
        </p:txBody>
      </p:sp>
      <p:sp>
        <p:nvSpPr>
          <p:cNvPr id="4" name="Pil: højre 3">
            <a:extLst>
              <a:ext uri="{FF2B5EF4-FFF2-40B4-BE49-F238E27FC236}">
                <a16:creationId xmlns:a16="http://schemas.microsoft.com/office/drawing/2014/main" id="{BD73B43D-C997-F547-9F95-99A9D364C98E}"/>
              </a:ext>
            </a:extLst>
          </p:cNvPr>
          <p:cNvSpPr/>
          <p:nvPr/>
        </p:nvSpPr>
        <p:spPr>
          <a:xfrm>
            <a:off x="3289274" y="1122591"/>
            <a:ext cx="3312368" cy="1377657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/>
              <a:t>        Fase 2: Dialog- og afklaring </a:t>
            </a:r>
          </a:p>
          <a:p>
            <a:r>
              <a:rPr lang="da-DK" sz="1400" dirty="0"/>
              <a:t>        (oktober – december 2025)</a:t>
            </a:r>
          </a:p>
        </p:txBody>
      </p:sp>
      <p:sp>
        <p:nvSpPr>
          <p:cNvPr id="3" name="Pil: højre 2">
            <a:extLst>
              <a:ext uri="{FF2B5EF4-FFF2-40B4-BE49-F238E27FC236}">
                <a16:creationId xmlns:a16="http://schemas.microsoft.com/office/drawing/2014/main" id="{B231FD41-D705-09F3-84BF-07504507E342}"/>
              </a:ext>
            </a:extLst>
          </p:cNvPr>
          <p:cNvSpPr/>
          <p:nvPr/>
        </p:nvSpPr>
        <p:spPr>
          <a:xfrm>
            <a:off x="552970" y="1086079"/>
            <a:ext cx="3041188" cy="145068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/>
              <a:t>Fase 1: Afdækning </a:t>
            </a:r>
          </a:p>
          <a:p>
            <a:r>
              <a:rPr lang="da-DK" sz="1400" dirty="0"/>
              <a:t>(februar – september 2025)</a:t>
            </a:r>
          </a:p>
        </p:txBody>
      </p:sp>
      <p:sp>
        <p:nvSpPr>
          <p:cNvPr id="10" name="Pil: nedad 9">
            <a:extLst>
              <a:ext uri="{FF2B5EF4-FFF2-40B4-BE49-F238E27FC236}">
                <a16:creationId xmlns:a16="http://schemas.microsoft.com/office/drawing/2014/main" id="{6E00A38B-EEEA-AF0E-BD8D-747B6BD0A371}"/>
              </a:ext>
            </a:extLst>
          </p:cNvPr>
          <p:cNvSpPr/>
          <p:nvPr/>
        </p:nvSpPr>
        <p:spPr>
          <a:xfrm>
            <a:off x="2297681" y="3720103"/>
            <a:ext cx="720080" cy="4892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E0435B4-16AD-585F-CE4E-4E39E7792049}"/>
              </a:ext>
            </a:extLst>
          </p:cNvPr>
          <p:cNvSpPr/>
          <p:nvPr/>
        </p:nvSpPr>
        <p:spPr>
          <a:xfrm>
            <a:off x="3398074" y="4005856"/>
            <a:ext cx="2557678" cy="27874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000" b="1" u="sng" dirty="0">
                <a:solidFill>
                  <a:schemeClr val="accent1"/>
                </a:solidFill>
              </a:rPr>
              <a:t>Oktober – december 2025: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Administrative bilaterale dialog-, afklarings- og tilkendegivelsesmøder mellem kommune og region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1050" dirty="0">
              <a:solidFill>
                <a:schemeClr val="accent1"/>
              </a:solidFill>
            </a:endParaRPr>
          </a:p>
          <a:p>
            <a:endParaRPr lang="da-DK" sz="100" u="sng" dirty="0">
              <a:solidFill>
                <a:schemeClr val="accent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9BB2507-6309-3441-422C-22B720C64B4E}"/>
              </a:ext>
            </a:extLst>
          </p:cNvPr>
          <p:cNvSpPr/>
          <p:nvPr/>
        </p:nvSpPr>
        <p:spPr>
          <a:xfrm>
            <a:off x="8742787" y="4005856"/>
            <a:ext cx="2520280" cy="27874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914309">
              <a:defRPr/>
            </a:pPr>
            <a:r>
              <a:rPr lang="da-DK" sz="1000" b="1" u="sng" dirty="0">
                <a:solidFill>
                  <a:schemeClr val="accent1"/>
                </a:solidFill>
                <a:ea typeface="Verdana"/>
              </a:rPr>
              <a:t>1. juli 2026:</a:t>
            </a:r>
          </a:p>
          <a:p>
            <a:pPr marL="171450" indent="-171450" defTabSz="914309">
              <a:buFont typeface="Arial" panose="020B0604020202020204" pitchFamily="34" charset="0"/>
              <a:buChar char="•"/>
              <a:defRPr/>
            </a:pPr>
            <a:r>
              <a:rPr lang="da-DK" sz="1000" dirty="0">
                <a:solidFill>
                  <a:schemeClr val="accent1"/>
                </a:solidFill>
                <a:ea typeface="Verdana"/>
              </a:rPr>
              <a:t>Frist for indgåelse af delingsaftaler</a:t>
            </a:r>
          </a:p>
          <a:p>
            <a:endParaRPr lang="da-DK" sz="1000" b="1" u="sng" dirty="0">
              <a:solidFill>
                <a:schemeClr val="accent1"/>
              </a:solidFill>
            </a:endParaRPr>
          </a:p>
          <a:p>
            <a:r>
              <a:rPr lang="da-DK" sz="1000" b="1" u="sng" dirty="0">
                <a:solidFill>
                  <a:schemeClr val="accent1"/>
                </a:solidFill>
              </a:rPr>
              <a:t>Juli - december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Overdragelsesproces + forberedelse af nye Sundhedsråd. </a:t>
            </a:r>
            <a:endParaRPr lang="da-DK" sz="1000" dirty="0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endParaRPr lang="da-DK" sz="1050" dirty="0">
              <a:solidFill>
                <a:schemeClr val="accent1"/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827AD85D-CA4B-4B33-0257-E3EE0C92A76D}"/>
              </a:ext>
            </a:extLst>
          </p:cNvPr>
          <p:cNvSpPr/>
          <p:nvPr/>
        </p:nvSpPr>
        <p:spPr>
          <a:xfrm>
            <a:off x="6223826" y="4005856"/>
            <a:ext cx="2401128" cy="3052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da-DK" sz="100" u="sng" dirty="0">
              <a:solidFill>
                <a:schemeClr val="accent1"/>
              </a:solidFill>
            </a:endParaRPr>
          </a:p>
          <a:p>
            <a:r>
              <a:rPr lang="da-DK" sz="1000" b="1" u="sng" dirty="0">
                <a:solidFill>
                  <a:schemeClr val="accent1"/>
                </a:solidFill>
              </a:rPr>
              <a:t>Januar - marts 2026</a:t>
            </a:r>
            <a:r>
              <a:rPr lang="da-DK" sz="1000" b="1" dirty="0">
                <a:solidFill>
                  <a:schemeClr val="accent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Nyt Regionsråd træffer beslutning vedr. den fremadrettede opgavevaretagelse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accent1"/>
                </a:solidFill>
              </a:rPr>
              <a:t>Bilaterale forhandlingsmøder med hver kommune vedr. driftsaftaler og delingsaftaler</a:t>
            </a:r>
          </a:p>
          <a:p>
            <a:r>
              <a:rPr lang="da-DK" sz="1000" b="1" u="sng" dirty="0">
                <a:solidFill>
                  <a:schemeClr val="accent1"/>
                </a:solidFill>
              </a:rPr>
              <a:t>1. april 2026</a:t>
            </a:r>
            <a:r>
              <a:rPr lang="da-DK" sz="1000" dirty="0">
                <a:solidFill>
                  <a:schemeClr val="accent1"/>
                </a:solidFill>
              </a:rPr>
              <a:t>: </a:t>
            </a:r>
          </a:p>
          <a:p>
            <a:pPr marL="171450" indent="-171450" defTabSz="914309">
              <a:buFont typeface="Arial" panose="020B0604020202020204" pitchFamily="34" charset="0"/>
              <a:buChar char="•"/>
              <a:defRPr/>
            </a:pPr>
            <a:r>
              <a:rPr lang="da-DK" sz="1000" b="0" i="0" u="none" strike="noStrike" baseline="0" dirty="0">
                <a:solidFill>
                  <a:schemeClr val="accent1"/>
                </a:solidFill>
                <a:ea typeface="Verdana" panose="020B0604030504040204" pitchFamily="34" charset="0"/>
              </a:rPr>
              <a:t>Frist for indgåelse af aftaler om fortsat kommunal drift af overførte opgaver</a:t>
            </a:r>
          </a:p>
          <a:p>
            <a:pPr defTabSz="914309">
              <a:defRPr/>
            </a:pPr>
            <a:r>
              <a:rPr lang="da-DK" sz="1000" b="1" u="sng" dirty="0">
                <a:solidFill>
                  <a:schemeClr val="accent1"/>
                </a:solidFill>
                <a:ea typeface="Verdana"/>
              </a:rPr>
              <a:t>1. </a:t>
            </a:r>
            <a:r>
              <a:rPr lang="da-DK" sz="1000" b="1" u="sng">
                <a:solidFill>
                  <a:schemeClr val="accent1"/>
                </a:solidFill>
                <a:ea typeface="Verdana"/>
              </a:rPr>
              <a:t>maj </a:t>
            </a:r>
            <a:r>
              <a:rPr lang="da-DK" sz="1000" b="1" u="sng" dirty="0">
                <a:solidFill>
                  <a:schemeClr val="accent1"/>
                </a:solidFill>
                <a:ea typeface="Verdana"/>
              </a:rPr>
              <a:t>2026: </a:t>
            </a:r>
          </a:p>
          <a:p>
            <a:pPr marL="171450" indent="-171450" defTabSz="914309">
              <a:buFont typeface="Arial" panose="020B0604020202020204" pitchFamily="34" charset="0"/>
              <a:buChar char="•"/>
              <a:defRPr/>
            </a:pPr>
            <a:r>
              <a:rPr lang="da-DK" sz="1000" b="0" i="0" u="none" strike="noStrike" baseline="0" dirty="0">
                <a:solidFill>
                  <a:schemeClr val="accent1"/>
                </a:solidFill>
                <a:ea typeface="Verdana" panose="020B0604030504040204" pitchFamily="34" charset="0"/>
              </a:rPr>
              <a:t>Frist for kommunens forelæggelse af aftaleudkast til delingsaftale</a:t>
            </a:r>
            <a:endParaRPr lang="da-DK" sz="1000" dirty="0">
              <a:solidFill>
                <a:schemeClr val="accent1"/>
              </a:solidFill>
              <a:ea typeface="Verdana"/>
            </a:endParaRPr>
          </a:p>
          <a:p>
            <a:pPr defTabSz="914309">
              <a:defRPr/>
            </a:pPr>
            <a:r>
              <a:rPr lang="da-DK" sz="1000" b="1" u="sng" dirty="0">
                <a:solidFill>
                  <a:schemeClr val="accent1"/>
                </a:solidFill>
                <a:ea typeface="Verdana"/>
              </a:rPr>
              <a:t>Maj-juni 2026:</a:t>
            </a:r>
            <a:r>
              <a:rPr lang="da-DK" sz="1000" dirty="0">
                <a:solidFill>
                  <a:schemeClr val="accent1"/>
                </a:solidFill>
                <a:ea typeface="Verdana"/>
              </a:rPr>
              <a:t> </a:t>
            </a:r>
          </a:p>
          <a:p>
            <a:pPr marL="171450" indent="-171450" defTabSz="914309">
              <a:buFont typeface="Arial" panose="020B0604020202020204" pitchFamily="34" charset="0"/>
              <a:buChar char="•"/>
              <a:defRPr/>
            </a:pPr>
            <a:r>
              <a:rPr lang="da-DK" sz="1000" dirty="0">
                <a:solidFill>
                  <a:schemeClr val="accent1"/>
                </a:solidFill>
              </a:rPr>
              <a:t>Mulighed for bilaterale møder vedr. aftaleudkast til delingsaftaler</a:t>
            </a:r>
            <a:endParaRPr lang="da-DK" sz="1000" dirty="0">
              <a:solidFill>
                <a:schemeClr val="accent1"/>
              </a:solidFill>
              <a:ea typeface="Verdana" panose="020B0604030504040204" pitchFamily="34" charset="0"/>
            </a:endParaRPr>
          </a:p>
          <a:p>
            <a:pPr algn="l"/>
            <a:r>
              <a:rPr lang="da-DK" sz="1000" b="0" i="0" u="none" strike="noStrike" baseline="0" dirty="0">
                <a:solidFill>
                  <a:schemeClr val="accent1"/>
                </a:solidFill>
              </a:rPr>
              <a:t>*</a:t>
            </a:r>
            <a:r>
              <a:rPr lang="da-DK" sz="800" b="0" i="0" u="none" strike="noStrike" baseline="0" dirty="0">
                <a:solidFill>
                  <a:schemeClr val="accent1"/>
                </a:solidFill>
              </a:rPr>
              <a:t>NB: Kommunen informerer</a:t>
            </a:r>
          </a:p>
          <a:p>
            <a:pPr algn="l"/>
            <a:r>
              <a:rPr lang="da-DK" sz="800" b="0" i="0" u="none" strike="noStrike" baseline="0" dirty="0">
                <a:solidFill>
                  <a:schemeClr val="accent1"/>
                </a:solidFill>
              </a:rPr>
              <a:t>ansattes </a:t>
            </a:r>
            <a:r>
              <a:rPr lang="da-DK" sz="800" b="0" i="0" u="none" strike="noStrike" baseline="0" dirty="0" err="1">
                <a:solidFill>
                  <a:schemeClr val="accent1"/>
                </a:solidFill>
              </a:rPr>
              <a:t>repr</a:t>
            </a:r>
            <a:r>
              <a:rPr lang="da-DK" sz="800" b="0" i="0" u="none" strike="noStrike" baseline="0" dirty="0">
                <a:solidFill>
                  <a:schemeClr val="accent1"/>
                </a:solidFill>
              </a:rPr>
              <a:t>. om aftaleudkast til delingsaftaler inden det sendes til RM (+ overførte ansatte)</a:t>
            </a:r>
            <a:r>
              <a:rPr lang="da-DK" sz="800" dirty="0">
                <a:solidFill>
                  <a:schemeClr val="accent1"/>
                </a:solidFill>
              </a:rPr>
              <a:t>. </a:t>
            </a:r>
            <a:endParaRPr lang="da-DK" sz="800" dirty="0">
              <a:solidFill>
                <a:schemeClr val="accent1"/>
              </a:solidFill>
              <a:ea typeface="Verdana" panose="020B0604030504040204" pitchFamily="34" charset="0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E1930B18-F858-0E35-EF18-C25471F04C45}"/>
              </a:ext>
            </a:extLst>
          </p:cNvPr>
          <p:cNvSpPr txBox="1"/>
          <p:nvPr/>
        </p:nvSpPr>
        <p:spPr>
          <a:xfrm>
            <a:off x="9030818" y="54896"/>
            <a:ext cx="275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/>
              <a:t>Version 26.06.2025</a:t>
            </a:r>
          </a:p>
        </p:txBody>
      </p:sp>
      <p:sp>
        <p:nvSpPr>
          <p:cNvPr id="21" name="Pil: nedad 20">
            <a:extLst>
              <a:ext uri="{FF2B5EF4-FFF2-40B4-BE49-F238E27FC236}">
                <a16:creationId xmlns:a16="http://schemas.microsoft.com/office/drawing/2014/main" id="{B5009686-A2A3-8A92-A50F-F27F7A044DB7}"/>
              </a:ext>
            </a:extLst>
          </p:cNvPr>
          <p:cNvSpPr/>
          <p:nvPr/>
        </p:nvSpPr>
        <p:spPr>
          <a:xfrm>
            <a:off x="7686125" y="3716493"/>
            <a:ext cx="668727" cy="3240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Pil: nedad 22">
            <a:extLst>
              <a:ext uri="{FF2B5EF4-FFF2-40B4-BE49-F238E27FC236}">
                <a16:creationId xmlns:a16="http://schemas.microsoft.com/office/drawing/2014/main" id="{9FDE9639-4A29-084F-B38F-D2934A363892}"/>
              </a:ext>
            </a:extLst>
          </p:cNvPr>
          <p:cNvSpPr/>
          <p:nvPr/>
        </p:nvSpPr>
        <p:spPr>
          <a:xfrm>
            <a:off x="10346059" y="3724925"/>
            <a:ext cx="668727" cy="3240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Pil: nedad 17">
            <a:extLst>
              <a:ext uri="{FF2B5EF4-FFF2-40B4-BE49-F238E27FC236}">
                <a16:creationId xmlns:a16="http://schemas.microsoft.com/office/drawing/2014/main" id="{DCD947C4-FF8D-E25B-AE08-5A7EE7771E3E}"/>
              </a:ext>
            </a:extLst>
          </p:cNvPr>
          <p:cNvSpPr/>
          <p:nvPr/>
        </p:nvSpPr>
        <p:spPr>
          <a:xfrm>
            <a:off x="5099140" y="3716493"/>
            <a:ext cx="720080" cy="3240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4960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034" y="2306"/>
          <a:ext cx="1680" cy="1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53" imgH="353" progId="TCLayout.ActiveDocument.1">
                  <p:embed/>
                </p:oleObj>
              </mc:Choice>
              <mc:Fallback>
                <p:oleObj name="think-cell Slide" r:id="rId8" imgW="353" imgH="353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34" y="2306"/>
                        <a:ext cx="1680" cy="1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ktangel 3" hidden="1"/>
          <p:cNvSpPr/>
          <p:nvPr>
            <p:custDataLst>
              <p:tags r:id="rId2"/>
            </p:custDataLst>
          </p:nvPr>
        </p:nvSpPr>
        <p:spPr>
          <a:xfrm>
            <a:off x="354" y="626"/>
            <a:ext cx="168014" cy="168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spcBef>
                <a:spcPct val="0"/>
              </a:spcBef>
              <a:spcAft>
                <a:spcPct val="0"/>
              </a:spcAft>
              <a:defRPr/>
            </a:pPr>
            <a:endParaRPr lang="da-DK" sz="2752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Segoe UI Light" panose="020B0502040204020203" pitchFamily="34" charset="0"/>
              <a:sym typeface="Verdana" panose="020B0604030504040204" pitchFamily="34" charset="0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1030349" y="173210"/>
            <a:ext cx="10203340" cy="1143232"/>
          </a:xfrm>
        </p:spPr>
        <p:txBody>
          <a:bodyPr>
            <a:normAutofit fontScale="90000"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2800" b="1" dirty="0"/>
              <a:t>Tværsektoriel tids- og procesplan for myndighedsoverdragelse </a:t>
            </a:r>
            <a:br>
              <a:rPr lang="da-DK" sz="2800" b="1" dirty="0"/>
            </a:br>
            <a:r>
              <a:rPr lang="da-DK" sz="2700" b="1" dirty="0"/>
              <a:t>- frem mod 1. jan. 2027</a:t>
            </a:r>
            <a:endParaRPr lang="da-DK" sz="2399" b="1" dirty="0"/>
          </a:p>
        </p:txBody>
      </p:sp>
      <p:sp>
        <p:nvSpPr>
          <p:cNvPr id="8" name="Pil: pentagon 7"/>
          <p:cNvSpPr/>
          <p:nvPr/>
        </p:nvSpPr>
        <p:spPr>
          <a:xfrm>
            <a:off x="1022376" y="1555812"/>
            <a:ext cx="10354685" cy="318260"/>
          </a:xfrm>
          <a:prstGeom prst="homePlate">
            <a:avLst/>
          </a:prstGeom>
          <a:solidFill>
            <a:schemeClr val="accent1"/>
          </a:solidFill>
          <a:ln w="9525">
            <a:solidFill>
              <a:srgbClr val="A39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endParaRPr lang="da-DK" sz="1164">
              <a:solidFill>
                <a:srgbClr val="000000"/>
              </a:solidFill>
              <a:latin typeface="Verdana"/>
            </a:endParaRPr>
          </a:p>
        </p:txBody>
      </p:sp>
      <p:cxnSp>
        <p:nvCxnSpPr>
          <p:cNvPr id="9" name="Lige pilforbindelse 8"/>
          <p:cNvCxnSpPr>
            <a:cxnSpLocks/>
          </p:cNvCxnSpPr>
          <p:nvPr/>
        </p:nvCxnSpPr>
        <p:spPr>
          <a:xfrm>
            <a:off x="1012038" y="6064906"/>
            <a:ext cx="10658231" cy="29492"/>
          </a:xfrm>
          <a:prstGeom prst="straightConnector1">
            <a:avLst/>
          </a:prstGeom>
          <a:ln>
            <a:solidFill>
              <a:srgbClr val="A3987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/>
          <p:cNvCxnSpPr>
            <a:cxnSpLocks/>
          </p:cNvCxnSpPr>
          <p:nvPr/>
        </p:nvCxnSpPr>
        <p:spPr>
          <a:xfrm flipH="1">
            <a:off x="2460273" y="1881785"/>
            <a:ext cx="17482" cy="4177979"/>
          </a:xfrm>
          <a:prstGeom prst="line">
            <a:avLst/>
          </a:prstGeom>
          <a:ln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>
            <a:cxnSpLocks/>
            <a:stCxn id="75" idx="3"/>
            <a:endCxn id="33" idx="5"/>
          </p:cNvCxnSpPr>
          <p:nvPr/>
        </p:nvCxnSpPr>
        <p:spPr>
          <a:xfrm flipH="1">
            <a:off x="11408562" y="1717635"/>
            <a:ext cx="2938" cy="4352115"/>
          </a:xfrm>
          <a:prstGeom prst="line">
            <a:avLst/>
          </a:prstGeom>
          <a:ln w="19050"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gebenet trekant 32"/>
          <p:cNvSpPr/>
          <p:nvPr>
            <p:custDataLst>
              <p:tags r:id="rId3"/>
            </p:custDataLst>
          </p:nvPr>
        </p:nvSpPr>
        <p:spPr bwMode="gray">
          <a:xfrm>
            <a:off x="11314054" y="6015145"/>
            <a:ext cx="126011" cy="109209"/>
          </a:xfrm>
          <a:prstGeom prst="triangle">
            <a:avLst>
              <a:gd name="adj" fmla="val 50000"/>
            </a:avLst>
          </a:prstGeom>
          <a:solidFill>
            <a:srgbClr val="A39878"/>
          </a:solidFill>
          <a:ln w="19050">
            <a:solidFill>
              <a:srgbClr val="A39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endParaRPr lang="da-DK" sz="1904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4" name="Tekstfelt 33"/>
          <p:cNvSpPr txBox="1"/>
          <p:nvPr/>
        </p:nvSpPr>
        <p:spPr>
          <a:xfrm>
            <a:off x="10968798" y="6124355"/>
            <a:ext cx="816524" cy="27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>
                <a:solidFill>
                  <a:srgbClr val="6147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2027</a:t>
            </a:r>
          </a:p>
        </p:txBody>
      </p:sp>
      <p:sp>
        <p:nvSpPr>
          <p:cNvPr id="38" name="Rektangel 37"/>
          <p:cNvSpPr/>
          <p:nvPr/>
        </p:nvSpPr>
        <p:spPr>
          <a:xfrm>
            <a:off x="1012038" y="6551157"/>
            <a:ext cx="152403" cy="152403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txBody>
          <a:bodyPr vert="horz" wrap="square" lIns="95768" tIns="48724" rIns="0" bIns="48724" numCol="1" spcCol="0" rtlCol="0" anchor="ctr" anchorCtr="0">
            <a:no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spcBef>
                <a:spcPct val="0"/>
              </a:spcBef>
              <a:spcAft>
                <a:spcPct val="0"/>
              </a:spcAft>
              <a:defRPr/>
            </a:pPr>
            <a:endParaRPr lang="da-DK" sz="741">
              <a:solidFill>
                <a:srgbClr val="000000"/>
              </a:solidFill>
              <a:latin typeface="SignaOT-Extlight" pitchFamily="34" charset="0"/>
              <a:cs typeface="SignaOT-Extlight" pitchFamily="34" charset="0"/>
            </a:endParaRPr>
          </a:p>
        </p:txBody>
      </p:sp>
      <p:sp>
        <p:nvSpPr>
          <p:cNvPr id="39" name="Tekstboks 96"/>
          <p:cNvSpPr txBox="1"/>
          <p:nvPr/>
        </p:nvSpPr>
        <p:spPr>
          <a:xfrm>
            <a:off x="1179505" y="6476014"/>
            <a:ext cx="1991654" cy="271540"/>
          </a:xfrm>
          <a:prstGeom prst="rect">
            <a:avLst/>
          </a:prstGeom>
          <a:noFill/>
        </p:spPr>
        <p:txBody>
          <a:bodyPr wrap="square" lIns="91437" tIns="45719" rIns="91437" bIns="45719" rtlCol="0" anchor="t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1150">
                <a:solidFill>
                  <a:srgbClr val="614733"/>
                </a:solidFill>
                <a:latin typeface="Verdana"/>
                <a:ea typeface="Verdana"/>
              </a:rPr>
              <a:t>= nationalt</a:t>
            </a:r>
            <a:endParaRPr lang="da-DK" sz="1164">
              <a:solidFill>
                <a:srgbClr val="6147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69" name="Lige forbindelse 68"/>
          <p:cNvCxnSpPr>
            <a:cxnSpLocks/>
            <a:endCxn id="60" idx="0"/>
          </p:cNvCxnSpPr>
          <p:nvPr/>
        </p:nvCxnSpPr>
        <p:spPr>
          <a:xfrm flipH="1">
            <a:off x="1018482" y="2283966"/>
            <a:ext cx="3896" cy="3794498"/>
          </a:xfrm>
          <a:prstGeom prst="line">
            <a:avLst/>
          </a:prstGeom>
          <a:ln w="19050"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Lige forbindelse 42">
            <a:extLst>
              <a:ext uri="{FF2B5EF4-FFF2-40B4-BE49-F238E27FC236}">
                <a16:creationId xmlns:a16="http://schemas.microsoft.com/office/drawing/2014/main" id="{6993730D-609A-5E91-6EAF-07BD69C8B4D1}"/>
              </a:ext>
            </a:extLst>
          </p:cNvPr>
          <p:cNvCxnSpPr>
            <a:cxnSpLocks/>
          </p:cNvCxnSpPr>
          <p:nvPr/>
        </p:nvCxnSpPr>
        <p:spPr>
          <a:xfrm flipH="1">
            <a:off x="3975814" y="1831849"/>
            <a:ext cx="375" cy="4219648"/>
          </a:xfrm>
          <a:prstGeom prst="line">
            <a:avLst/>
          </a:prstGeom>
          <a:ln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Lige forbindelse 45">
            <a:extLst>
              <a:ext uri="{FF2B5EF4-FFF2-40B4-BE49-F238E27FC236}">
                <a16:creationId xmlns:a16="http://schemas.microsoft.com/office/drawing/2014/main" id="{D73EC025-AFA5-A73C-5F14-B763B404182A}"/>
              </a:ext>
            </a:extLst>
          </p:cNvPr>
          <p:cNvCxnSpPr>
            <a:cxnSpLocks/>
          </p:cNvCxnSpPr>
          <p:nvPr/>
        </p:nvCxnSpPr>
        <p:spPr>
          <a:xfrm>
            <a:off x="6951069" y="1899826"/>
            <a:ext cx="3379" cy="4152801"/>
          </a:xfrm>
          <a:prstGeom prst="line">
            <a:avLst/>
          </a:prstGeom>
          <a:ln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Lige forbindelse 46">
            <a:extLst>
              <a:ext uri="{FF2B5EF4-FFF2-40B4-BE49-F238E27FC236}">
                <a16:creationId xmlns:a16="http://schemas.microsoft.com/office/drawing/2014/main" id="{21FD56A7-36F7-6A8E-9A58-49940570B381}"/>
              </a:ext>
            </a:extLst>
          </p:cNvPr>
          <p:cNvCxnSpPr>
            <a:cxnSpLocks/>
          </p:cNvCxnSpPr>
          <p:nvPr/>
        </p:nvCxnSpPr>
        <p:spPr>
          <a:xfrm>
            <a:off x="8448668" y="1867714"/>
            <a:ext cx="10869" cy="4218611"/>
          </a:xfrm>
          <a:prstGeom prst="line">
            <a:avLst/>
          </a:prstGeom>
          <a:ln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felt 48">
            <a:extLst>
              <a:ext uri="{FF2B5EF4-FFF2-40B4-BE49-F238E27FC236}">
                <a16:creationId xmlns:a16="http://schemas.microsoft.com/office/drawing/2014/main" id="{516FD143-BA01-1F18-DEB8-7356807F4DF6}"/>
              </a:ext>
            </a:extLst>
          </p:cNvPr>
          <p:cNvSpPr txBox="1"/>
          <p:nvPr/>
        </p:nvSpPr>
        <p:spPr>
          <a:xfrm>
            <a:off x="1022896" y="1594817"/>
            <a:ext cx="1476342" cy="27154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kvartal</a:t>
            </a:r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FDE43026-6B8E-A6A7-0BE2-8AB7292A2F1E}"/>
              </a:ext>
            </a:extLst>
          </p:cNvPr>
          <p:cNvSpPr txBox="1"/>
          <p:nvPr/>
        </p:nvSpPr>
        <p:spPr>
          <a:xfrm>
            <a:off x="2454369" y="1576955"/>
            <a:ext cx="1476342" cy="2715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 kvartal</a:t>
            </a:r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DF01B9B2-8F02-F38D-049C-601A2B8944F0}"/>
              </a:ext>
            </a:extLst>
          </p:cNvPr>
          <p:cNvSpPr txBox="1"/>
          <p:nvPr/>
        </p:nvSpPr>
        <p:spPr>
          <a:xfrm>
            <a:off x="3951622" y="1588591"/>
            <a:ext cx="1476342" cy="2715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kvartal</a:t>
            </a:r>
          </a:p>
        </p:txBody>
      </p: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D213750C-5EB2-64D4-5D28-912FF5195C03}"/>
              </a:ext>
            </a:extLst>
          </p:cNvPr>
          <p:cNvCxnSpPr>
            <a:cxnSpLocks/>
          </p:cNvCxnSpPr>
          <p:nvPr/>
        </p:nvCxnSpPr>
        <p:spPr>
          <a:xfrm flipH="1">
            <a:off x="9871752" y="1888734"/>
            <a:ext cx="55497" cy="4126678"/>
          </a:xfrm>
          <a:prstGeom prst="line">
            <a:avLst/>
          </a:prstGeom>
          <a:ln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F7C29EF4-A176-1B8F-51C3-C28E4BDCF9B5}"/>
              </a:ext>
            </a:extLst>
          </p:cNvPr>
          <p:cNvCxnSpPr>
            <a:cxnSpLocks/>
            <a:endCxn id="55" idx="0"/>
          </p:cNvCxnSpPr>
          <p:nvPr/>
        </p:nvCxnSpPr>
        <p:spPr>
          <a:xfrm flipH="1">
            <a:off x="5482608" y="2249355"/>
            <a:ext cx="7146" cy="3836970"/>
          </a:xfrm>
          <a:prstGeom prst="line">
            <a:avLst/>
          </a:prstGeom>
          <a:ln w="19050">
            <a:solidFill>
              <a:srgbClr val="A3987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Ligebenet trekant 54">
            <a:extLst>
              <a:ext uri="{FF2B5EF4-FFF2-40B4-BE49-F238E27FC236}">
                <a16:creationId xmlns:a16="http://schemas.microsoft.com/office/drawing/2014/main" id="{844C896F-ACD0-ACBC-1BF2-EBFF1EE2C76A}"/>
              </a:ext>
            </a:extLst>
          </p:cNvPr>
          <p:cNvSpPr/>
          <p:nvPr>
            <p:custDataLst>
              <p:tags r:id="rId4"/>
            </p:custDataLst>
          </p:nvPr>
        </p:nvSpPr>
        <p:spPr bwMode="gray">
          <a:xfrm>
            <a:off x="5419602" y="6086325"/>
            <a:ext cx="126011" cy="109209"/>
          </a:xfrm>
          <a:prstGeom prst="triangle">
            <a:avLst>
              <a:gd name="adj" fmla="val 50000"/>
            </a:avLst>
          </a:prstGeom>
          <a:solidFill>
            <a:srgbClr val="A39878"/>
          </a:solidFill>
          <a:ln w="19050">
            <a:solidFill>
              <a:srgbClr val="A39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endParaRPr lang="da-DK" sz="1904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6" name="Tekstfelt 55">
            <a:extLst>
              <a:ext uri="{FF2B5EF4-FFF2-40B4-BE49-F238E27FC236}">
                <a16:creationId xmlns:a16="http://schemas.microsoft.com/office/drawing/2014/main" id="{5DC1D1C0-F0F5-FE87-071B-6FA17EAF6C52}"/>
              </a:ext>
            </a:extLst>
          </p:cNvPr>
          <p:cNvSpPr txBox="1"/>
          <p:nvPr/>
        </p:nvSpPr>
        <p:spPr>
          <a:xfrm>
            <a:off x="5098750" y="6191051"/>
            <a:ext cx="816524" cy="27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>
                <a:solidFill>
                  <a:srgbClr val="6147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2026</a:t>
            </a:r>
          </a:p>
        </p:txBody>
      </p:sp>
      <p:sp>
        <p:nvSpPr>
          <p:cNvPr id="60" name="Ligebenet trekant 59">
            <a:extLst>
              <a:ext uri="{FF2B5EF4-FFF2-40B4-BE49-F238E27FC236}">
                <a16:creationId xmlns:a16="http://schemas.microsoft.com/office/drawing/2014/main" id="{E40BB4DA-B23E-642E-35E0-1E1C0C86A7E3}"/>
              </a:ext>
            </a:extLst>
          </p:cNvPr>
          <p:cNvSpPr/>
          <p:nvPr>
            <p:custDataLst>
              <p:tags r:id="rId5"/>
            </p:custDataLst>
          </p:nvPr>
        </p:nvSpPr>
        <p:spPr bwMode="gray">
          <a:xfrm>
            <a:off x="955476" y="6078464"/>
            <a:ext cx="126011" cy="109209"/>
          </a:xfrm>
          <a:prstGeom prst="triangle">
            <a:avLst>
              <a:gd name="adj" fmla="val 50000"/>
            </a:avLst>
          </a:prstGeom>
          <a:solidFill>
            <a:srgbClr val="A39878"/>
          </a:solidFill>
          <a:ln w="19050">
            <a:solidFill>
              <a:srgbClr val="A39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endParaRPr lang="da-DK" sz="1904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BE428F48-F161-CDDB-EF2F-B28014DBAE09}"/>
              </a:ext>
            </a:extLst>
          </p:cNvPr>
          <p:cNvSpPr txBox="1"/>
          <p:nvPr/>
        </p:nvSpPr>
        <p:spPr>
          <a:xfrm>
            <a:off x="622086" y="6195534"/>
            <a:ext cx="816524" cy="27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>
                <a:solidFill>
                  <a:srgbClr val="6147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2025</a:t>
            </a:r>
          </a:p>
        </p:txBody>
      </p:sp>
      <p:sp>
        <p:nvSpPr>
          <p:cNvPr id="72" name="Tekstfelt 71">
            <a:extLst>
              <a:ext uri="{FF2B5EF4-FFF2-40B4-BE49-F238E27FC236}">
                <a16:creationId xmlns:a16="http://schemas.microsoft.com/office/drawing/2014/main" id="{2139C34F-AA28-8319-1008-4A634551CF92}"/>
              </a:ext>
            </a:extLst>
          </p:cNvPr>
          <p:cNvSpPr txBox="1"/>
          <p:nvPr/>
        </p:nvSpPr>
        <p:spPr>
          <a:xfrm>
            <a:off x="6967093" y="1591088"/>
            <a:ext cx="1476342" cy="2715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kvartal</a:t>
            </a:r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DE3EE151-6567-223A-B3C7-B97E705D3A10}"/>
              </a:ext>
            </a:extLst>
          </p:cNvPr>
          <p:cNvSpPr txBox="1"/>
          <p:nvPr/>
        </p:nvSpPr>
        <p:spPr>
          <a:xfrm>
            <a:off x="8427757" y="1588601"/>
            <a:ext cx="1476342" cy="2715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 kvartal</a:t>
            </a:r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3E044476-9D72-0D97-2221-2DC0627D4B04}"/>
              </a:ext>
            </a:extLst>
          </p:cNvPr>
          <p:cNvSpPr txBox="1"/>
          <p:nvPr/>
        </p:nvSpPr>
        <p:spPr>
          <a:xfrm>
            <a:off x="9935158" y="1581865"/>
            <a:ext cx="1476342" cy="2715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kvartal</a:t>
            </a:r>
          </a:p>
        </p:txBody>
      </p:sp>
      <p:sp>
        <p:nvSpPr>
          <p:cNvPr id="6" name="Rektangel 97">
            <a:extLst>
              <a:ext uri="{FF2B5EF4-FFF2-40B4-BE49-F238E27FC236}">
                <a16:creationId xmlns:a16="http://schemas.microsoft.com/office/drawing/2014/main" id="{8CDED7DE-6C00-6A9C-00A1-12B753EE4346}"/>
              </a:ext>
            </a:extLst>
          </p:cNvPr>
          <p:cNvSpPr/>
          <p:nvPr/>
        </p:nvSpPr>
        <p:spPr>
          <a:xfrm>
            <a:off x="989319" y="3554890"/>
            <a:ext cx="1459889" cy="1168600"/>
          </a:xfrm>
          <a:prstGeom prst="rect">
            <a:avLst/>
          </a:prstGeom>
          <a:solidFill>
            <a:schemeClr val="accent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2 Faglige tværsektorielle workshops + 1 adm. direktørmøde, politisk klyngemøder, politiske dialogmøder i hver kommune</a:t>
            </a:r>
            <a:endParaRPr lang="en-US" sz="800" dirty="0">
              <a:solidFill>
                <a:srgbClr val="FFFFFF"/>
              </a:solidFill>
              <a:latin typeface="Verdana"/>
              <a:ea typeface="Verdana"/>
            </a:endParaRPr>
          </a:p>
          <a:p>
            <a:pPr defTabSz="914492">
              <a:defRPr/>
            </a:pPr>
            <a:endParaRPr lang="en-US" sz="800" dirty="0">
              <a:solidFill>
                <a:srgbClr val="FFFFFF"/>
              </a:solidFill>
              <a:latin typeface="Verdana"/>
              <a:ea typeface="Verdana"/>
            </a:endParaRPr>
          </a:p>
          <a:p>
            <a:pPr defTabSz="914492">
              <a:defRPr/>
            </a:pPr>
            <a:r>
              <a:rPr lang="en-US" sz="800" dirty="0">
                <a:solidFill>
                  <a:srgbClr val="FFFFFF"/>
                </a:solidFill>
                <a:latin typeface="Verdana"/>
                <a:ea typeface="Verdana"/>
              </a:rPr>
              <a:t>1/7: Frist </a:t>
            </a:r>
            <a:r>
              <a:rPr lang="en-US" sz="800" dirty="0" err="1">
                <a:solidFill>
                  <a:srgbClr val="FFFFFF"/>
                </a:solidFill>
                <a:latin typeface="Verdana"/>
                <a:ea typeface="Verdana"/>
              </a:rPr>
              <a:t>Spørgeskema</a:t>
            </a:r>
            <a:r>
              <a:rPr lang="en-US" sz="800" dirty="0">
                <a:solidFill>
                  <a:srgbClr val="FFFFFF"/>
                </a:solidFill>
                <a:latin typeface="Verdana"/>
                <a:ea typeface="Verdana"/>
              </a:rPr>
              <a:t>: </a:t>
            </a:r>
            <a:r>
              <a:rPr lang="en-US" sz="800" dirty="0" err="1">
                <a:solidFill>
                  <a:srgbClr val="FFFFFF"/>
                </a:solidFill>
                <a:latin typeface="Verdana"/>
                <a:ea typeface="Verdana"/>
              </a:rPr>
              <a:t>kommunale</a:t>
            </a:r>
            <a:r>
              <a:rPr lang="en-US" sz="800" dirty="0">
                <a:solidFill>
                  <a:srgbClr val="FFFFFF"/>
                </a:solidFill>
                <a:latin typeface="Verdana"/>
                <a:ea typeface="Verdana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Verdana"/>
                <a:ea typeface="Verdana"/>
              </a:rPr>
              <a:t>oplysninger</a:t>
            </a:r>
            <a:r>
              <a:rPr lang="en-US" sz="800" dirty="0">
                <a:solidFill>
                  <a:srgbClr val="FFFFFF"/>
                </a:solidFill>
                <a:latin typeface="Verdana"/>
                <a:ea typeface="Verdana"/>
              </a:rPr>
              <a:t> </a:t>
            </a:r>
            <a:endParaRPr lang="da-DK" sz="800" dirty="0">
              <a:solidFill>
                <a:srgbClr val="FFFFFF"/>
              </a:solidFill>
              <a:latin typeface="Verdana"/>
              <a:ea typeface="Verdana"/>
            </a:endParaRPr>
          </a:p>
        </p:txBody>
      </p:sp>
      <p:sp>
        <p:nvSpPr>
          <p:cNvPr id="14" name="Rektangel 95">
            <a:extLst>
              <a:ext uri="{FF2B5EF4-FFF2-40B4-BE49-F238E27FC236}">
                <a16:creationId xmlns:a16="http://schemas.microsoft.com/office/drawing/2014/main" id="{DF839182-A854-75A3-A3D3-63A8DB3AD5D4}"/>
              </a:ext>
            </a:extLst>
          </p:cNvPr>
          <p:cNvSpPr/>
          <p:nvPr/>
        </p:nvSpPr>
        <p:spPr>
          <a:xfrm>
            <a:off x="1033443" y="2436032"/>
            <a:ext cx="1465511" cy="416237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1/7: Lovpakke 1 i kraft</a:t>
            </a:r>
            <a:endParaRPr lang="da-DK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5" name="Rektangel 95">
            <a:extLst>
              <a:ext uri="{FF2B5EF4-FFF2-40B4-BE49-F238E27FC236}">
                <a16:creationId xmlns:a16="http://schemas.microsoft.com/office/drawing/2014/main" id="{2EFEBD81-D7A6-2AB1-32A7-45D2429E71A7}"/>
              </a:ext>
            </a:extLst>
          </p:cNvPr>
          <p:cNvSpPr/>
          <p:nvPr/>
        </p:nvSpPr>
        <p:spPr>
          <a:xfrm>
            <a:off x="3993587" y="2432646"/>
            <a:ext cx="1448908" cy="423346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Okt.: Fremsættelse lovpakke 2  (opgaveflyt) + materiale til bodeling</a:t>
            </a:r>
            <a:endParaRPr lang="da-DK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6" name="Rektangel 37">
            <a:extLst>
              <a:ext uri="{FF2B5EF4-FFF2-40B4-BE49-F238E27FC236}">
                <a16:creationId xmlns:a16="http://schemas.microsoft.com/office/drawing/2014/main" id="{41B79BF0-1D66-952E-4543-55AAEBC2FF0D}"/>
              </a:ext>
            </a:extLst>
          </p:cNvPr>
          <p:cNvSpPr/>
          <p:nvPr/>
        </p:nvSpPr>
        <p:spPr>
          <a:xfrm>
            <a:off x="5264324" y="6552448"/>
            <a:ext cx="152403" cy="152403"/>
          </a:xfrm>
          <a:prstGeom prst="rect">
            <a:avLst/>
          </a:prstGeom>
          <a:solidFill>
            <a:schemeClr val="accent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5768" tIns="48724" rIns="0" bIns="48724" numCol="1" spcCol="0" rtlCol="0" anchor="ctr" anchorCtr="0">
            <a:no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spcBef>
                <a:spcPct val="0"/>
              </a:spcBef>
              <a:spcAft>
                <a:spcPct val="0"/>
              </a:spcAft>
              <a:defRPr/>
            </a:pPr>
            <a:endParaRPr lang="da-DK" sz="741">
              <a:solidFill>
                <a:srgbClr val="000000"/>
              </a:solidFill>
              <a:latin typeface="SignaOT-Extlight" pitchFamily="34" charset="0"/>
              <a:cs typeface="SignaOT-Extlight" pitchFamily="34" charset="0"/>
            </a:endParaRPr>
          </a:p>
        </p:txBody>
      </p:sp>
      <p:sp>
        <p:nvSpPr>
          <p:cNvPr id="18" name="Tekstboks 96">
            <a:extLst>
              <a:ext uri="{FF2B5EF4-FFF2-40B4-BE49-F238E27FC236}">
                <a16:creationId xmlns:a16="http://schemas.microsoft.com/office/drawing/2014/main" id="{EF9B372D-09BB-F88A-1B31-FA88F722F154}"/>
              </a:ext>
            </a:extLst>
          </p:cNvPr>
          <p:cNvSpPr txBox="1"/>
          <p:nvPr/>
        </p:nvSpPr>
        <p:spPr>
          <a:xfrm>
            <a:off x="5508673" y="6494991"/>
            <a:ext cx="1442398" cy="271540"/>
          </a:xfrm>
          <a:prstGeom prst="rect">
            <a:avLst/>
          </a:prstGeom>
          <a:noFill/>
        </p:spPr>
        <p:txBody>
          <a:bodyPr wrap="square" lIns="91437" tIns="45719" rIns="91437" bIns="45719" rtlCol="0" anchor="t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1150">
                <a:solidFill>
                  <a:srgbClr val="614733"/>
                </a:solidFill>
                <a:latin typeface="Verdana"/>
                <a:ea typeface="Verdana"/>
              </a:rPr>
              <a:t>= tværsektorielt</a:t>
            </a:r>
            <a:endParaRPr lang="da-DK" sz="1164">
              <a:solidFill>
                <a:srgbClr val="6147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Rektangel 37">
            <a:extLst>
              <a:ext uri="{FF2B5EF4-FFF2-40B4-BE49-F238E27FC236}">
                <a16:creationId xmlns:a16="http://schemas.microsoft.com/office/drawing/2014/main" id="{18245D99-653A-B6BA-9701-B8B208139E83}"/>
              </a:ext>
            </a:extLst>
          </p:cNvPr>
          <p:cNvSpPr/>
          <p:nvPr/>
        </p:nvSpPr>
        <p:spPr>
          <a:xfrm>
            <a:off x="7215865" y="6552448"/>
            <a:ext cx="152403" cy="152403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5768" tIns="48724" rIns="0" bIns="48724" numCol="1" spcCol="0" rtlCol="0" anchor="ctr" anchorCtr="0">
            <a:no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spcBef>
                <a:spcPct val="0"/>
              </a:spcBef>
              <a:spcAft>
                <a:spcPct val="0"/>
              </a:spcAft>
              <a:defRPr/>
            </a:pPr>
            <a:endParaRPr lang="da-DK" sz="741">
              <a:solidFill>
                <a:srgbClr val="000000"/>
              </a:solidFill>
              <a:latin typeface="SignaOT-Extlight" pitchFamily="34" charset="0"/>
              <a:cs typeface="SignaOT-Extlight" pitchFamily="34" charset="0"/>
            </a:endParaRPr>
          </a:p>
        </p:txBody>
      </p:sp>
      <p:sp>
        <p:nvSpPr>
          <p:cNvPr id="20" name="Tekstboks 96">
            <a:extLst>
              <a:ext uri="{FF2B5EF4-FFF2-40B4-BE49-F238E27FC236}">
                <a16:creationId xmlns:a16="http://schemas.microsoft.com/office/drawing/2014/main" id="{EBCA5F57-B790-C8D5-29BA-79039482C5BF}"/>
              </a:ext>
            </a:extLst>
          </p:cNvPr>
          <p:cNvSpPr txBox="1"/>
          <p:nvPr/>
        </p:nvSpPr>
        <p:spPr>
          <a:xfrm>
            <a:off x="7547545" y="6494991"/>
            <a:ext cx="1058833" cy="271540"/>
          </a:xfrm>
          <a:prstGeom prst="rect">
            <a:avLst/>
          </a:prstGeom>
          <a:noFill/>
        </p:spPr>
        <p:txBody>
          <a:bodyPr wrap="square" lIns="91437" tIns="45719" rIns="91437" bIns="45719" rtlCol="0" anchor="t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1150">
                <a:solidFill>
                  <a:srgbClr val="614733"/>
                </a:solidFill>
                <a:latin typeface="Verdana"/>
                <a:ea typeface="Verdana"/>
              </a:rPr>
              <a:t>= regionalt</a:t>
            </a:r>
            <a:endParaRPr lang="da-DK" sz="1164">
              <a:solidFill>
                <a:srgbClr val="6147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Rektangel 97">
            <a:extLst>
              <a:ext uri="{FF2B5EF4-FFF2-40B4-BE49-F238E27FC236}">
                <a16:creationId xmlns:a16="http://schemas.microsoft.com/office/drawing/2014/main" id="{149EB49C-7EDB-FC49-7669-0337FB31A173}"/>
              </a:ext>
            </a:extLst>
          </p:cNvPr>
          <p:cNvSpPr/>
          <p:nvPr/>
        </p:nvSpPr>
        <p:spPr>
          <a:xfrm>
            <a:off x="2501947" y="4740885"/>
            <a:ext cx="1442114" cy="824179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24/9:</a:t>
            </a:r>
            <a:r>
              <a:rPr lang="da-DK" sz="8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Politisk beslut-</a:t>
            </a:r>
            <a:r>
              <a:rPr lang="da-DK" sz="8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ningsoplæg</a:t>
            </a:r>
            <a:r>
              <a:rPr lang="da-DK" sz="8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om </a:t>
            </a:r>
            <a:r>
              <a:rPr lang="da-DK" sz="8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fremti</a:t>
            </a:r>
            <a:r>
              <a:rPr lang="da-DK" sz="80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d-ige</a:t>
            </a:r>
            <a:r>
              <a:rPr lang="da-DK" sz="8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rammer/scenarier</a:t>
            </a:r>
            <a:r>
              <a:rPr lang="en-US" sz="8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​ </a:t>
            </a:r>
            <a:r>
              <a:rPr lang="en-US" sz="8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for </a:t>
            </a:r>
            <a:r>
              <a:rPr lang="en-US" sz="800" b="0" i="0" dirty="0" err="1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opgavevaretagelse</a:t>
            </a:r>
            <a:r>
              <a:rPr lang="en-US" sz="8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da-DK" sz="800" b="0" i="0" u="none" strike="noStrike" dirty="0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Adm. får mandat til de bilaterale </a:t>
            </a:r>
            <a:r>
              <a:rPr lang="da-DK" sz="80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kom.</a:t>
            </a:r>
            <a:r>
              <a:rPr lang="da-DK" sz="800" b="0" i="0" u="none" strike="noStrike" dirty="0" err="1">
                <a:solidFill>
                  <a:srgbClr val="FFFF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møder</a:t>
            </a:r>
            <a:endParaRPr lang="da-DK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4" name="Rektangel 97">
            <a:extLst>
              <a:ext uri="{FF2B5EF4-FFF2-40B4-BE49-F238E27FC236}">
                <a16:creationId xmlns:a16="http://schemas.microsoft.com/office/drawing/2014/main" id="{E864FB9C-2FFB-F628-4E48-D7CE3704AD4D}"/>
              </a:ext>
            </a:extLst>
          </p:cNvPr>
          <p:cNvSpPr/>
          <p:nvPr/>
        </p:nvSpPr>
        <p:spPr>
          <a:xfrm>
            <a:off x="5510372" y="4149183"/>
            <a:ext cx="1465093" cy="525509"/>
          </a:xfrm>
          <a:prstGeom prst="rect">
            <a:avLst/>
          </a:prstGeom>
          <a:solidFill>
            <a:schemeClr val="accent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Jan.-</a:t>
            </a:r>
            <a:r>
              <a:rPr lang="da-DK" sz="800" dirty="0" err="1">
                <a:solidFill>
                  <a:srgbClr val="FFFFFF"/>
                </a:solidFill>
                <a:latin typeface="Verdana"/>
                <a:ea typeface="Verdana"/>
              </a:rPr>
              <a:t>feb</a:t>
            </a: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: Bilaterale forhandlinger med hver kommune om drifts- </a:t>
            </a:r>
            <a:r>
              <a:rPr lang="da-DK" sz="800">
                <a:solidFill>
                  <a:srgbClr val="FFFFFF"/>
                </a:solidFill>
                <a:latin typeface="Verdana"/>
                <a:ea typeface="Verdana"/>
              </a:rPr>
              <a:t>og delingsaftaler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" name="Rektangel 97">
            <a:extLst>
              <a:ext uri="{FF2B5EF4-FFF2-40B4-BE49-F238E27FC236}">
                <a16:creationId xmlns:a16="http://schemas.microsoft.com/office/drawing/2014/main" id="{0D5DA19F-5605-4E75-22C8-000DE2F60911}"/>
              </a:ext>
            </a:extLst>
          </p:cNvPr>
          <p:cNvSpPr/>
          <p:nvPr/>
        </p:nvSpPr>
        <p:spPr>
          <a:xfrm>
            <a:off x="3992226" y="4726132"/>
            <a:ext cx="1497312" cy="740691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18/11: RR valg</a:t>
            </a:r>
          </a:p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Dec.: RR godkender anbefalinger om fremtidig opgavevaretagelse til nyt RR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" name="Rektangel 97">
            <a:extLst>
              <a:ext uri="{FF2B5EF4-FFF2-40B4-BE49-F238E27FC236}">
                <a16:creationId xmlns:a16="http://schemas.microsoft.com/office/drawing/2014/main" id="{4FA66276-6CC7-B6E6-8AE9-F554EC4CDDE5}"/>
              </a:ext>
            </a:extLst>
          </p:cNvPr>
          <p:cNvSpPr/>
          <p:nvPr/>
        </p:nvSpPr>
        <p:spPr>
          <a:xfrm>
            <a:off x="7002080" y="4717690"/>
            <a:ext cx="1457457" cy="520287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Nyt RR godkender delings- og driftsaftaler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5" name="Rektangel 97">
            <a:extLst>
              <a:ext uri="{FF2B5EF4-FFF2-40B4-BE49-F238E27FC236}">
                <a16:creationId xmlns:a16="http://schemas.microsoft.com/office/drawing/2014/main" id="{87C1DC62-A5F0-B786-89C0-934F2F83711F}"/>
              </a:ext>
            </a:extLst>
          </p:cNvPr>
          <p:cNvSpPr/>
          <p:nvPr/>
        </p:nvSpPr>
        <p:spPr>
          <a:xfrm>
            <a:off x="1013904" y="4747011"/>
            <a:ext cx="1450286" cy="535621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Adm. styregruppe og projektgrupper</a:t>
            </a:r>
          </a:p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Løbende temamøder i RR</a:t>
            </a:r>
          </a:p>
        </p:txBody>
      </p:sp>
      <p:sp>
        <p:nvSpPr>
          <p:cNvPr id="37" name="Rektangel 97">
            <a:extLst>
              <a:ext uri="{FF2B5EF4-FFF2-40B4-BE49-F238E27FC236}">
                <a16:creationId xmlns:a16="http://schemas.microsoft.com/office/drawing/2014/main" id="{937F37FD-BE19-BA63-4293-06B7D3633C0D}"/>
              </a:ext>
            </a:extLst>
          </p:cNvPr>
          <p:cNvSpPr/>
          <p:nvPr/>
        </p:nvSpPr>
        <p:spPr>
          <a:xfrm>
            <a:off x="2509508" y="3554052"/>
            <a:ext cx="1468792" cy="1169438"/>
          </a:xfrm>
          <a:prstGeom prst="rect">
            <a:avLst/>
          </a:prstGeom>
          <a:solidFill>
            <a:schemeClr val="accent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 err="1">
                <a:solidFill>
                  <a:srgbClr val="FFFFFF"/>
                </a:solidFill>
                <a:latin typeface="Verdana"/>
                <a:ea typeface="Verdana"/>
              </a:rPr>
              <a:t>Aug</a:t>
            </a: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: Bilaterale dialogmøder m. hver kommune ud fra oplysninger fra spørgeskema</a:t>
            </a:r>
          </a:p>
          <a:p>
            <a:pPr defTabSz="914492">
              <a:defRPr/>
            </a:pPr>
            <a:endParaRPr lang="da-DK" sz="800" dirty="0">
              <a:solidFill>
                <a:srgbClr val="FFFFFF"/>
              </a:solidFill>
              <a:latin typeface="Verdana"/>
              <a:ea typeface="Verdana"/>
            </a:endParaRPr>
          </a:p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26/8 og 26/9: tværsektorielle adm. direktørmøder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40" name="Rektangel 37">
            <a:extLst>
              <a:ext uri="{FF2B5EF4-FFF2-40B4-BE49-F238E27FC236}">
                <a16:creationId xmlns:a16="http://schemas.microsoft.com/office/drawing/2014/main" id="{F8483704-EEBA-3FC4-4656-4016194B29B7}"/>
              </a:ext>
            </a:extLst>
          </p:cNvPr>
          <p:cNvSpPr/>
          <p:nvPr/>
        </p:nvSpPr>
        <p:spPr>
          <a:xfrm>
            <a:off x="8854991" y="6564545"/>
            <a:ext cx="152403" cy="15240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5768" tIns="48724" rIns="0" bIns="48724" numCol="1" spcCol="0" rtlCol="0" anchor="ctr" anchorCtr="0">
            <a:no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spcBef>
                <a:spcPct val="0"/>
              </a:spcBef>
              <a:spcAft>
                <a:spcPct val="0"/>
              </a:spcAft>
              <a:defRPr/>
            </a:pPr>
            <a:endParaRPr lang="da-DK" sz="741">
              <a:solidFill>
                <a:srgbClr val="000000"/>
              </a:solidFill>
              <a:latin typeface="SignaOT-Extlight" pitchFamily="34" charset="0"/>
              <a:cs typeface="SignaOT-Extlight" pitchFamily="34" charset="0"/>
            </a:endParaRPr>
          </a:p>
        </p:txBody>
      </p:sp>
      <p:sp>
        <p:nvSpPr>
          <p:cNvPr id="42" name="Tekstboks 96">
            <a:extLst>
              <a:ext uri="{FF2B5EF4-FFF2-40B4-BE49-F238E27FC236}">
                <a16:creationId xmlns:a16="http://schemas.microsoft.com/office/drawing/2014/main" id="{339744B6-0AF9-87D2-C1D0-767E0FB3EB03}"/>
              </a:ext>
            </a:extLst>
          </p:cNvPr>
          <p:cNvSpPr txBox="1"/>
          <p:nvPr/>
        </p:nvSpPr>
        <p:spPr>
          <a:xfrm>
            <a:off x="9007395" y="6514258"/>
            <a:ext cx="1991654" cy="271540"/>
          </a:xfrm>
          <a:prstGeom prst="rect">
            <a:avLst/>
          </a:prstGeom>
          <a:noFill/>
        </p:spPr>
        <p:txBody>
          <a:bodyPr wrap="square" lIns="91437" tIns="45719" rIns="91437" bIns="45719" rtlCol="0" anchor="t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1150">
                <a:solidFill>
                  <a:srgbClr val="614733"/>
                </a:solidFill>
                <a:latin typeface="Verdana"/>
                <a:ea typeface="Verdana"/>
              </a:rPr>
              <a:t>= kommunalt</a:t>
            </a:r>
            <a:endParaRPr lang="da-DK" sz="1164">
              <a:solidFill>
                <a:srgbClr val="6147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6" name="Rektangel 97">
            <a:extLst>
              <a:ext uri="{FF2B5EF4-FFF2-40B4-BE49-F238E27FC236}">
                <a16:creationId xmlns:a16="http://schemas.microsoft.com/office/drawing/2014/main" id="{5CE406FA-6812-FD0E-B64D-4C256D6B4452}"/>
              </a:ext>
            </a:extLst>
          </p:cNvPr>
          <p:cNvSpPr/>
          <p:nvPr/>
        </p:nvSpPr>
        <p:spPr>
          <a:xfrm>
            <a:off x="3999274" y="5563476"/>
            <a:ext cx="1468023" cy="49789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1/11 frist for ændring i styrelsesvedtægten </a:t>
            </a:r>
          </a:p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18/11 kommunalvalg</a:t>
            </a:r>
          </a:p>
        </p:txBody>
      </p:sp>
      <p:sp>
        <p:nvSpPr>
          <p:cNvPr id="83" name="Rektangel 97">
            <a:extLst>
              <a:ext uri="{FF2B5EF4-FFF2-40B4-BE49-F238E27FC236}">
                <a16:creationId xmlns:a16="http://schemas.microsoft.com/office/drawing/2014/main" id="{E313F7E1-22D6-826A-0683-77FB1B2DB0D2}"/>
              </a:ext>
            </a:extLst>
          </p:cNvPr>
          <p:cNvSpPr/>
          <p:nvPr/>
        </p:nvSpPr>
        <p:spPr>
          <a:xfrm>
            <a:off x="1031345" y="2910455"/>
            <a:ext cx="1437669" cy="349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Godkende</a:t>
            </a:r>
            <a:r>
              <a:rPr lang="da-DK" sz="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ptos" panose="020B0004020202020204" pitchFamily="34" charset="0"/>
              </a:rPr>
              <a:t> tids- og procesplan</a:t>
            </a:r>
            <a:r>
              <a:rPr lang="da-DK" sz="800" b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ptos" panose="020B0004020202020204" pitchFamily="34" charset="0"/>
              </a:rPr>
              <a:t> </a:t>
            </a:r>
            <a:endParaRPr lang="da-DK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5" name="Rektangel 97">
            <a:extLst>
              <a:ext uri="{FF2B5EF4-FFF2-40B4-BE49-F238E27FC236}">
                <a16:creationId xmlns:a16="http://schemas.microsoft.com/office/drawing/2014/main" id="{E84FEAB9-AACD-D60D-AE7A-1D4D588D6400}"/>
              </a:ext>
            </a:extLst>
          </p:cNvPr>
          <p:cNvSpPr/>
          <p:nvPr/>
        </p:nvSpPr>
        <p:spPr>
          <a:xfrm>
            <a:off x="2502958" y="2888912"/>
            <a:ext cx="1454254" cy="71227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Aftale rammer for kommende dialoger om kommunale l</a:t>
            </a:r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ptos" panose="020B0004020202020204" pitchFamily="34" charset="0"/>
              </a:rPr>
              <a:t>everandør-aftalemuligheder</a:t>
            </a:r>
          </a:p>
          <a:p>
            <a:pPr lvl="0"/>
            <a:r>
              <a:rPr lang="da-DK" sz="8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ptos" panose="020B0004020202020204" pitchFamily="34" charset="0"/>
              </a:rPr>
              <a:t>Indl</a:t>
            </a:r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ptos" panose="020B0004020202020204" pitchFamily="34" charset="0"/>
              </a:rPr>
              <a:t>. om delingsproces</a:t>
            </a:r>
          </a:p>
          <a:p>
            <a:pPr lvl="0"/>
            <a:r>
              <a:rPr lang="da-DK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ptos" panose="020B0004020202020204" pitchFamily="34" charset="0"/>
              </a:rPr>
              <a:t>Drøfte sundhedsråd </a:t>
            </a:r>
            <a:endParaRPr lang="da-DK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</p:txBody>
      </p:sp>
      <p:sp>
        <p:nvSpPr>
          <p:cNvPr id="87" name="Rektangel 37">
            <a:extLst>
              <a:ext uri="{FF2B5EF4-FFF2-40B4-BE49-F238E27FC236}">
                <a16:creationId xmlns:a16="http://schemas.microsoft.com/office/drawing/2014/main" id="{29F74DF2-3845-853D-B627-C2BACF1B6195}"/>
              </a:ext>
            </a:extLst>
          </p:cNvPr>
          <p:cNvSpPr/>
          <p:nvPr/>
        </p:nvSpPr>
        <p:spPr>
          <a:xfrm>
            <a:off x="2347380" y="6532484"/>
            <a:ext cx="152403" cy="1524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5768" tIns="48724" rIns="0" bIns="48724" numCol="1" spcCol="0" rtlCol="0" anchor="ctr" anchorCtr="0">
            <a:no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spcBef>
                <a:spcPct val="0"/>
              </a:spcBef>
              <a:spcAft>
                <a:spcPct val="0"/>
              </a:spcAft>
              <a:defRPr/>
            </a:pPr>
            <a:endParaRPr lang="da-DK" sz="741">
              <a:solidFill>
                <a:srgbClr val="000000"/>
              </a:solidFill>
              <a:latin typeface="SignaOT-Extlight" pitchFamily="34" charset="0"/>
              <a:cs typeface="SignaOT-Extlight" pitchFamily="34" charset="0"/>
            </a:endParaRPr>
          </a:p>
        </p:txBody>
      </p:sp>
      <p:sp>
        <p:nvSpPr>
          <p:cNvPr id="88" name="Tekstboks 96">
            <a:extLst>
              <a:ext uri="{FF2B5EF4-FFF2-40B4-BE49-F238E27FC236}">
                <a16:creationId xmlns:a16="http://schemas.microsoft.com/office/drawing/2014/main" id="{A26FD243-72CE-9EF2-A085-DB3F7A628604}"/>
              </a:ext>
            </a:extLst>
          </p:cNvPr>
          <p:cNvSpPr txBox="1"/>
          <p:nvPr/>
        </p:nvSpPr>
        <p:spPr>
          <a:xfrm>
            <a:off x="2599798" y="6449319"/>
            <a:ext cx="2555393" cy="269342"/>
          </a:xfrm>
          <a:prstGeom prst="rect">
            <a:avLst/>
          </a:prstGeom>
          <a:noFill/>
        </p:spPr>
        <p:txBody>
          <a:bodyPr wrap="square" lIns="91437" tIns="45719" rIns="91437" bIns="45719" rtlCol="0" anchor="t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1150" dirty="0">
                <a:solidFill>
                  <a:srgbClr val="614733"/>
                </a:solidFill>
                <a:latin typeface="Verdana"/>
                <a:ea typeface="Verdana"/>
              </a:rPr>
              <a:t>= tværsektoriel styregruppe</a:t>
            </a:r>
            <a:endParaRPr lang="da-DK" sz="1164" dirty="0">
              <a:solidFill>
                <a:srgbClr val="6147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Rektangel 97">
            <a:extLst>
              <a:ext uri="{FF2B5EF4-FFF2-40B4-BE49-F238E27FC236}">
                <a16:creationId xmlns:a16="http://schemas.microsoft.com/office/drawing/2014/main" id="{FD6B70D4-4715-076D-B881-9FAEC04CB4DC}"/>
              </a:ext>
            </a:extLst>
          </p:cNvPr>
          <p:cNvSpPr/>
          <p:nvPr/>
        </p:nvSpPr>
        <p:spPr>
          <a:xfrm>
            <a:off x="3999890" y="3954006"/>
            <a:ext cx="1468792" cy="740691"/>
          </a:xfrm>
          <a:prstGeom prst="rect">
            <a:avLst/>
          </a:prstGeom>
          <a:solidFill>
            <a:schemeClr val="accent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Okt.-</a:t>
            </a:r>
            <a:r>
              <a:rPr lang="da-DK" sz="800" dirty="0" err="1">
                <a:solidFill>
                  <a:srgbClr val="FFFFFF"/>
                </a:solidFill>
                <a:latin typeface="Verdana"/>
                <a:ea typeface="Verdana"/>
              </a:rPr>
              <a:t>nov</a:t>
            </a: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: Dialog m. hver kommune: afklaring og tilkendegivelse ift. fremadrettet drift og bodeling</a:t>
            </a:r>
          </a:p>
        </p:txBody>
      </p:sp>
      <p:sp>
        <p:nvSpPr>
          <p:cNvPr id="44" name="Rektangel 95">
            <a:extLst>
              <a:ext uri="{FF2B5EF4-FFF2-40B4-BE49-F238E27FC236}">
                <a16:creationId xmlns:a16="http://schemas.microsoft.com/office/drawing/2014/main" id="{243AFDA8-93C5-8AD5-4ECB-0C97BB43078B}"/>
              </a:ext>
            </a:extLst>
          </p:cNvPr>
          <p:cNvSpPr/>
          <p:nvPr/>
        </p:nvSpPr>
        <p:spPr>
          <a:xfrm>
            <a:off x="9920223" y="2406202"/>
            <a:ext cx="1455567" cy="408413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1/10: Frist for delingsråd/opmand v. uenighed</a:t>
            </a:r>
          </a:p>
        </p:txBody>
      </p:sp>
      <p:sp>
        <p:nvSpPr>
          <p:cNvPr id="12" name="Rektangel 97">
            <a:extLst>
              <a:ext uri="{FF2B5EF4-FFF2-40B4-BE49-F238E27FC236}">
                <a16:creationId xmlns:a16="http://schemas.microsoft.com/office/drawing/2014/main" id="{FCD2407D-C40B-DD8B-2CE4-A8559729DA1E}"/>
              </a:ext>
            </a:extLst>
          </p:cNvPr>
          <p:cNvSpPr/>
          <p:nvPr/>
        </p:nvSpPr>
        <p:spPr>
          <a:xfrm>
            <a:off x="3991600" y="2892087"/>
            <a:ext cx="1484184" cy="9806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Bilaterale forhandlingsprocesser (drifts + delingsaftaler) Kommunikation om virksomhedsoverdragelse (medarbejdere)</a:t>
            </a:r>
          </a:p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Drøfte sundhedsråd</a:t>
            </a:r>
          </a:p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´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41" name="Rektangel 97">
            <a:extLst>
              <a:ext uri="{FF2B5EF4-FFF2-40B4-BE49-F238E27FC236}">
                <a16:creationId xmlns:a16="http://schemas.microsoft.com/office/drawing/2014/main" id="{805B2743-397E-A47F-473B-19B15ECB2D20}"/>
              </a:ext>
            </a:extLst>
          </p:cNvPr>
          <p:cNvSpPr/>
          <p:nvPr/>
        </p:nvSpPr>
        <p:spPr>
          <a:xfrm>
            <a:off x="6966529" y="5586600"/>
            <a:ext cx="1473711" cy="49880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Kommunalbestyrelser godkender delings- og driftsaftaler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01F24A35-212D-4FD7-CCA3-9F2DC2FC622C}"/>
              </a:ext>
            </a:extLst>
          </p:cNvPr>
          <p:cNvSpPr/>
          <p:nvPr/>
        </p:nvSpPr>
        <p:spPr>
          <a:xfrm>
            <a:off x="8482442" y="4724813"/>
            <a:ext cx="2907826" cy="513164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</a:rPr>
              <a:t>Nyt RR + forberedende sundhedsråd forbereder myndighedsoverdragelse pr. 1/1-27 </a:t>
            </a:r>
          </a:p>
        </p:txBody>
      </p:sp>
      <p:sp>
        <p:nvSpPr>
          <p:cNvPr id="36" name="Arrow: Right 9">
            <a:extLst>
              <a:ext uri="{FF2B5EF4-FFF2-40B4-BE49-F238E27FC236}">
                <a16:creationId xmlns:a16="http://schemas.microsoft.com/office/drawing/2014/main" id="{FA5D7A65-20AB-A7AE-85B9-9EFA0640293A}"/>
              </a:ext>
            </a:extLst>
          </p:cNvPr>
          <p:cNvSpPr/>
          <p:nvPr/>
        </p:nvSpPr>
        <p:spPr>
          <a:xfrm>
            <a:off x="3980865" y="1872816"/>
            <a:ext cx="1701412" cy="740692"/>
          </a:xfrm>
          <a:prstGeom prst="right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/>
          <a:p>
            <a:pPr algn="ctr" defTabSz="1219048">
              <a:defRPr/>
            </a:pPr>
            <a:r>
              <a:rPr lang="en-US" sz="105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Dialog/</a:t>
            </a:r>
            <a:r>
              <a:rPr lang="en-US" sz="1050" b="1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Afklaring</a:t>
            </a:r>
            <a:r>
              <a:rPr lang="en-US" sz="105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(okt.-dec.25)</a:t>
            </a:r>
            <a:endParaRPr lang="en-US" sz="120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05E6188E-3EB5-2B13-3BED-62136B78F8E2}"/>
              </a:ext>
            </a:extLst>
          </p:cNvPr>
          <p:cNvSpPr txBox="1"/>
          <p:nvPr/>
        </p:nvSpPr>
        <p:spPr>
          <a:xfrm>
            <a:off x="5463336" y="1600291"/>
            <a:ext cx="1476342" cy="2715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92">
              <a:defRPr/>
            </a:pPr>
            <a:r>
              <a:rPr lang="da-DK" sz="1164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kvartal</a:t>
            </a:r>
          </a:p>
        </p:txBody>
      </p:sp>
      <p:sp>
        <p:nvSpPr>
          <p:cNvPr id="48" name="Rektangel 95">
            <a:extLst>
              <a:ext uri="{FF2B5EF4-FFF2-40B4-BE49-F238E27FC236}">
                <a16:creationId xmlns:a16="http://schemas.microsoft.com/office/drawing/2014/main" id="{DB3C16B3-773C-0A8F-2FE5-46AD11D2900C}"/>
              </a:ext>
            </a:extLst>
          </p:cNvPr>
          <p:cNvSpPr/>
          <p:nvPr/>
        </p:nvSpPr>
        <p:spPr>
          <a:xfrm>
            <a:off x="2514214" y="2436033"/>
            <a:ext cx="1414218" cy="416236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6" tIns="45708" rIns="91416" bIns="45708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09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Ultimo aug.: Fælles vejledning til delings-processen DR/KL/ISM</a:t>
            </a:r>
            <a:endParaRPr lang="da-DK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53" name="Rektangel 95">
            <a:extLst>
              <a:ext uri="{FF2B5EF4-FFF2-40B4-BE49-F238E27FC236}">
                <a16:creationId xmlns:a16="http://schemas.microsoft.com/office/drawing/2014/main" id="{8DBDBEDC-BB78-F433-73E9-118973A6E4BE}"/>
              </a:ext>
            </a:extLst>
          </p:cNvPr>
          <p:cNvSpPr/>
          <p:nvPr/>
        </p:nvSpPr>
        <p:spPr>
          <a:xfrm>
            <a:off x="6989727" y="2427671"/>
            <a:ext cx="1448733" cy="1639967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6" tIns="45708" rIns="91416" bIns="45708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09">
              <a:defRPr/>
            </a:pPr>
            <a:r>
              <a:rPr lang="da-DK" sz="8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1/4: </a:t>
            </a:r>
            <a:r>
              <a:rPr lang="da-DK" sz="800" b="0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Frist for indgåelse af aftaler om fortsat kommunal drift af overførte opgaver</a:t>
            </a:r>
            <a:endParaRPr lang="da-DK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309">
              <a:defRPr/>
            </a:pPr>
            <a:endParaRPr lang="da-DK" sz="800" dirty="0">
              <a:solidFill>
                <a:srgbClr val="FFFFFF"/>
              </a:solidFill>
              <a:latin typeface="Verdana"/>
              <a:ea typeface="Verdana"/>
            </a:endParaRPr>
          </a:p>
          <a:p>
            <a:pPr defTabSz="914309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1/5: </a:t>
            </a:r>
            <a:r>
              <a:rPr lang="da-DK" sz="800" b="0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Frist for kommunens forelæggelse af aftale-udkast til delingsaftale</a:t>
            </a:r>
            <a:endParaRPr lang="da-DK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914309">
              <a:defRPr/>
            </a:pPr>
            <a:endParaRPr lang="da-DK" sz="800" dirty="0">
              <a:solidFill>
                <a:srgbClr val="FFFFFF"/>
              </a:solidFill>
              <a:latin typeface="Verdana"/>
              <a:ea typeface="Verdana"/>
            </a:endParaRPr>
          </a:p>
          <a:p>
            <a:pPr defTabSz="914309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1/7: Frist for indgåelse af delingsaftaler</a:t>
            </a:r>
          </a:p>
          <a:p>
            <a:pPr defTabSz="914309">
              <a:defRPr/>
            </a:pPr>
            <a:endParaRPr lang="da-DK" sz="800" dirty="0">
              <a:solidFill>
                <a:srgbClr val="FFFFFF"/>
              </a:solidFill>
              <a:latin typeface="Verdana"/>
              <a:ea typeface="Verdana"/>
            </a:endParaRPr>
          </a:p>
        </p:txBody>
      </p:sp>
      <p:sp>
        <p:nvSpPr>
          <p:cNvPr id="57" name="Rektangel 95">
            <a:extLst>
              <a:ext uri="{FF2B5EF4-FFF2-40B4-BE49-F238E27FC236}">
                <a16:creationId xmlns:a16="http://schemas.microsoft.com/office/drawing/2014/main" id="{E777B2B3-B8EE-BEC0-6639-C69DAA285287}"/>
              </a:ext>
            </a:extLst>
          </p:cNvPr>
          <p:cNvSpPr/>
          <p:nvPr/>
        </p:nvSpPr>
        <p:spPr>
          <a:xfrm>
            <a:off x="11408561" y="2413910"/>
            <a:ext cx="786613" cy="838932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6" tIns="45708" rIns="91416" bIns="45708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09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1/1 2027: Overførsel af aktiver ,passiver, rettigheder, pligter, ansatte</a:t>
            </a:r>
          </a:p>
        </p:txBody>
      </p:sp>
      <p:sp>
        <p:nvSpPr>
          <p:cNvPr id="63" name="Rektangel 97">
            <a:extLst>
              <a:ext uri="{FF2B5EF4-FFF2-40B4-BE49-F238E27FC236}">
                <a16:creationId xmlns:a16="http://schemas.microsoft.com/office/drawing/2014/main" id="{0966F333-C345-D148-9BD9-C854ABF8E0B1}"/>
              </a:ext>
            </a:extLst>
          </p:cNvPr>
          <p:cNvSpPr/>
          <p:nvPr/>
        </p:nvSpPr>
        <p:spPr>
          <a:xfrm>
            <a:off x="5520409" y="4717691"/>
            <a:ext cx="1432477" cy="743333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Nyt RR godkender anbefalinger om fremtidig opgavevare-</a:t>
            </a:r>
            <a:r>
              <a:rPr lang="da-DK" sz="800" dirty="0" err="1">
                <a:solidFill>
                  <a:srgbClr val="FFFFFF"/>
                </a:solidFill>
                <a:latin typeface="Verdana"/>
                <a:ea typeface="Verdana"/>
              </a:rPr>
              <a:t>tagelse</a:t>
            </a: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 fra fhv. RR forud for bilaterale forhandlinger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64" name="Rektangel 95">
            <a:extLst>
              <a:ext uri="{FF2B5EF4-FFF2-40B4-BE49-F238E27FC236}">
                <a16:creationId xmlns:a16="http://schemas.microsoft.com/office/drawing/2014/main" id="{D9286441-D262-AEA1-A98C-D3F58802B480}"/>
              </a:ext>
            </a:extLst>
          </p:cNvPr>
          <p:cNvSpPr/>
          <p:nvPr/>
        </p:nvSpPr>
        <p:spPr>
          <a:xfrm>
            <a:off x="5492920" y="2425714"/>
            <a:ext cx="1465511" cy="416237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1/1: Overgangsloven i kraft</a:t>
            </a:r>
            <a:endParaRPr lang="da-DK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65" name="Rektangel 97">
            <a:extLst>
              <a:ext uri="{FF2B5EF4-FFF2-40B4-BE49-F238E27FC236}">
                <a16:creationId xmlns:a16="http://schemas.microsoft.com/office/drawing/2014/main" id="{C218EB27-CAC8-0F5E-361E-74A580E713FB}"/>
              </a:ext>
            </a:extLst>
          </p:cNvPr>
          <p:cNvSpPr/>
          <p:nvPr/>
        </p:nvSpPr>
        <p:spPr>
          <a:xfrm>
            <a:off x="6986168" y="4155894"/>
            <a:ext cx="1465093" cy="525509"/>
          </a:xfrm>
          <a:prstGeom prst="rect">
            <a:avLst/>
          </a:prstGeom>
          <a:solidFill>
            <a:schemeClr val="accent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Maj-juni: Mulighed for bilaterale møder om delingsaftaler</a:t>
            </a:r>
            <a:endParaRPr lang="en-US" sz="1799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0" name="Rektangel 97">
            <a:extLst>
              <a:ext uri="{FF2B5EF4-FFF2-40B4-BE49-F238E27FC236}">
                <a16:creationId xmlns:a16="http://schemas.microsoft.com/office/drawing/2014/main" id="{23C01A3E-5C49-18F7-9195-CD8897855C48}"/>
              </a:ext>
            </a:extLst>
          </p:cNvPr>
          <p:cNvSpPr/>
          <p:nvPr/>
        </p:nvSpPr>
        <p:spPr>
          <a:xfrm>
            <a:off x="5501988" y="5587518"/>
            <a:ext cx="1468023" cy="49789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a-DK" sz="800" b="0" i="0" u="none" strike="noStrike" baseline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Information om aftaleudkastet inden det sendes til RM (MED+ overførte ansatte)</a:t>
            </a:r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</p:txBody>
      </p:sp>
      <p:sp>
        <p:nvSpPr>
          <p:cNvPr id="71" name="Rektangel 97">
            <a:extLst>
              <a:ext uri="{FF2B5EF4-FFF2-40B4-BE49-F238E27FC236}">
                <a16:creationId xmlns:a16="http://schemas.microsoft.com/office/drawing/2014/main" id="{B908C082-560C-08E8-6A5D-B5ACA43268E8}"/>
              </a:ext>
            </a:extLst>
          </p:cNvPr>
          <p:cNvSpPr/>
          <p:nvPr/>
        </p:nvSpPr>
        <p:spPr>
          <a:xfrm>
            <a:off x="5493580" y="2883505"/>
            <a:ext cx="1484184" cy="8633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>
            <a:defPPr>
              <a:defRPr lang="da-DK"/>
            </a:defPPr>
            <a:lvl1pPr marL="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91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583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874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9166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457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749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1040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8332" algn="l" defTabSz="91458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92">
              <a:defRPr/>
            </a:pPr>
            <a:r>
              <a:rPr lang="da-DK" sz="800" dirty="0">
                <a:solidFill>
                  <a:srgbClr val="FFFFFF"/>
                </a:solidFill>
                <a:latin typeface="Verdana"/>
                <a:ea typeface="Verdana"/>
              </a:rPr>
              <a:t>Bilaterale forhandlingsprocesser Kommunikation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685CD2E-461F-85B8-BC84-DA0C289C9CC0}"/>
              </a:ext>
            </a:extLst>
          </p:cNvPr>
          <p:cNvSpPr/>
          <p:nvPr/>
        </p:nvSpPr>
        <p:spPr>
          <a:xfrm>
            <a:off x="5465522" y="1844575"/>
            <a:ext cx="3216548" cy="750167"/>
          </a:xfrm>
          <a:prstGeom prst="right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/>
          <a:p>
            <a:pPr algn="ctr" defTabSz="1219048">
              <a:defRPr/>
            </a:pPr>
            <a:r>
              <a:rPr lang="en-US" sz="1050" b="1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Forhandling</a:t>
            </a:r>
            <a:endParaRPr lang="en-US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defTabSz="1219048">
              <a:defRPr/>
            </a:pPr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(januar - juni 2026)</a:t>
            </a:r>
            <a:endParaRPr lang="en-US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4FA09ED-56FD-2536-45BD-157F1FD704BC}"/>
              </a:ext>
            </a:extLst>
          </p:cNvPr>
          <p:cNvSpPr/>
          <p:nvPr/>
        </p:nvSpPr>
        <p:spPr>
          <a:xfrm>
            <a:off x="1022376" y="1887745"/>
            <a:ext cx="3084379" cy="712271"/>
          </a:xfrm>
          <a:prstGeom prst="right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/>
          <a:p>
            <a:pPr algn="ctr" defTabSz="1219048">
              <a:defRPr/>
            </a:pPr>
            <a:r>
              <a:rPr lang="en-US" sz="1050" b="1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Afdækning</a:t>
            </a:r>
            <a:r>
              <a:rPr lang="en-US" sz="105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</a:p>
          <a:p>
            <a:pPr algn="ctr" defTabSz="1219048">
              <a:defRPr/>
            </a:pPr>
            <a:r>
              <a:rPr lang="en-US" sz="9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sz="90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feb.</a:t>
            </a:r>
            <a:r>
              <a:rPr lang="en-US" sz="9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-sept. 25)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0A3F0E66-EE83-00B1-9CB3-0B2EEF52354C}"/>
              </a:ext>
            </a:extLst>
          </p:cNvPr>
          <p:cNvSpPr/>
          <p:nvPr/>
        </p:nvSpPr>
        <p:spPr>
          <a:xfrm>
            <a:off x="8470850" y="1823798"/>
            <a:ext cx="2928241" cy="750167"/>
          </a:xfrm>
          <a:prstGeom prst="right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7" tIns="45719" rIns="91437" bIns="45719" rtlCol="0" anchor="ctr"/>
          <a:lstStyle/>
          <a:p>
            <a:pPr algn="ctr" defTabSz="1219048">
              <a:defRPr/>
            </a:pPr>
            <a:r>
              <a:rPr lang="en-US" sz="1050" b="1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Myndighedsoverdrage</a:t>
            </a:r>
            <a:r>
              <a:rPr lang="en-US" sz="105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lse</a:t>
            </a:r>
            <a:endParaRPr lang="en-US" sz="105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defTabSz="1219048">
              <a:defRPr/>
            </a:pPr>
            <a:r>
              <a:rPr lang="da-DK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(juli – december 2026</a:t>
            </a: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877214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RM-farver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RM med petrol&amp;quot;&quot;/&gt;&lt;property id=&quot;20307&quot; value=&quot;257&quot;/&gt;&lt;/object&gt;&lt;object type=&quot;3&quot; unique_id=&quot;10006&quot;&gt;&lt;property id=&quot;20148&quot; value=&quot;5&quot;/&gt;&lt;property id=&quot;20300&quot; value=&quot;Slide 2 - &amp;quot;Overskrift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Overskrift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RM med grøn&amp;quot;&quot;/&gt;&lt;property id=&quot;20307&quot; value=&quot;258&quot;/&gt;&lt;/object&gt;&lt;object type=&quot;3&quot; unique_id=&quot;10009&quot;&gt;&lt;property id=&quot;20148&quot; value=&quot;5&quot;/&gt;&lt;property id=&quot;20300&quot; value=&quot;Slide 6 - &amp;quot;Overskrift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RM med orange&amp;quot;&quot;/&gt;&lt;property id=&quot;20307&quot; value=&quot;259&quot;/&gt;&lt;/object&gt;&lt;object type=&quot;3&quot; unique_id=&quot;10011&quot;&gt;&lt;property id=&quot;20148&quot; value=&quot;5&quot;/&gt;&lt;property id=&quot;20300&quot; value=&quot;Slide 8 - &amp;quot;Overskrift&amp;quot;&quot;/&gt;&lt;property id=&quot;20307&quot; value=&quot;263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eZjpZWnRgGEHAmKmgsd.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quJAC6yS1iD7rxB_YcxY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quJAC6yS1iD7rxB_YcxY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quJAC6yS1iD7rxB_YcxYA"/>
</p:tagLst>
</file>

<file path=ppt/theme/theme1.xml><?xml version="1.0" encoding="utf-8"?>
<a:theme xmlns:a="http://schemas.openxmlformats.org/drawingml/2006/main" name="RM-multicolour_16-9_v02">
  <a:themeElements>
    <a:clrScheme name="RM Multicolour2">
      <a:dk1>
        <a:srgbClr val="000000"/>
      </a:dk1>
      <a:lt1>
        <a:srgbClr val="FFFFFF"/>
      </a:lt1>
      <a:dk2>
        <a:srgbClr val="990033"/>
      </a:dk2>
      <a:lt2>
        <a:srgbClr val="EFECE6"/>
      </a:lt2>
      <a:accent1>
        <a:srgbClr val="CCCC66"/>
      </a:accent1>
      <a:accent2>
        <a:srgbClr val="256575"/>
      </a:accent2>
      <a:accent3>
        <a:srgbClr val="CC6633"/>
      </a:accent3>
      <a:accent4>
        <a:srgbClr val="9B9B50"/>
      </a:accent4>
      <a:accent5>
        <a:srgbClr val="84715E"/>
      </a:accent5>
      <a:accent6>
        <a:srgbClr val="990033"/>
      </a:accent6>
      <a:hlink>
        <a:srgbClr val="990033"/>
      </a:hlink>
      <a:folHlink>
        <a:srgbClr val="113F49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Præsentation2" id="{4946E595-5B2F-4C61-8FD6-9033EE5C17EA}" vid="{5578E6D2-FE2C-4691-97D2-A6AA2555D60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CF3497F1B119642B041C323054F6413" ma:contentTypeVersion="18" ma:contentTypeDescription="Opret et nyt dokument." ma:contentTypeScope="" ma:versionID="453731b3801dba544bcdb2ddc6e2ceb3">
  <xsd:schema xmlns:xsd="http://www.w3.org/2001/XMLSchema" xmlns:xs="http://www.w3.org/2001/XMLSchema" xmlns:p="http://schemas.microsoft.com/office/2006/metadata/properties" xmlns:ns2="3c5c175f-f4d9-4241-8d91-b068e61936d5" xmlns:ns3="1d6f9cac-7178-467b-8da8-65daa06a5ede" targetNamespace="http://schemas.microsoft.com/office/2006/metadata/properties" ma:root="true" ma:fieldsID="54660540a0e8b69d8ebbe1843f4f19c9" ns2:_="" ns3:_="">
    <xsd:import namespace="3c5c175f-f4d9-4241-8d91-b068e61936d5"/>
    <xsd:import namespace="1d6f9cac-7178-467b-8da8-65daa06a5e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5c175f-f4d9-4241-8d91-b068e6193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5ab6b130-f10e-446e-b9e8-82f0004314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6f9cac-7178-467b-8da8-65daa06a5e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d124516-de52-4930-adbf-35682c732e0d}" ma:internalName="TaxCatchAll" ma:showField="CatchAllData" ma:web="1d6f9cac-7178-467b-8da8-65daa06a5e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5c175f-f4d9-4241-8d91-b068e61936d5">
      <Terms xmlns="http://schemas.microsoft.com/office/infopath/2007/PartnerControls"/>
    </lcf76f155ced4ddcb4097134ff3c332f>
    <TaxCatchAll xmlns="1d6f9cac-7178-467b-8da8-65daa06a5ed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2BDEC9-D7A0-4F72-9476-1F884CA571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5c175f-f4d9-4241-8d91-b068e61936d5"/>
    <ds:schemaRef ds:uri="1d6f9cac-7178-467b-8da8-65daa06a5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569FF3-2DD0-4B60-8C4E-E46C893EA875}">
  <ds:schemaRefs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f456f280-d14f-44da-aa55-b60a83e0c429"/>
    <ds:schemaRef ds:uri="a5df5ca3-bf14-41a2-becd-482b852ef5cb"/>
    <ds:schemaRef ds:uri="http://purl.org/dc/dcmitype/"/>
    <ds:schemaRef ds:uri="3c5c175f-f4d9-4241-8d91-b068e61936d5"/>
    <ds:schemaRef ds:uri="1d6f9cac-7178-467b-8da8-65daa06a5ede"/>
  </ds:schemaRefs>
</ds:datastoreItem>
</file>

<file path=customXml/itemProps3.xml><?xml version="1.0" encoding="utf-8"?>
<ds:datastoreItem xmlns:ds="http://schemas.openxmlformats.org/officeDocument/2006/customXml" ds:itemID="{B8258A8A-395C-4C88-8EA9-7D532537A3A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ae0adb3-8717-46ff-a4b9-d0edecfe40f3}" enabled="0" method="" siteId="{5ae0adb3-8717-46ff-a4b9-d0edecfe40f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745</Words>
  <Application>Microsoft Office PowerPoint</Application>
  <PresentationFormat>Brugerdefineret</PresentationFormat>
  <Paragraphs>124</Paragraphs>
  <Slides>2</Slides>
  <Notes>1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SignaOT-Extlight</vt:lpstr>
      <vt:lpstr>Times New Roman</vt:lpstr>
      <vt:lpstr>Verdana</vt:lpstr>
      <vt:lpstr>Wingdings</vt:lpstr>
      <vt:lpstr>RM-multicolour_16-9_v02</vt:lpstr>
      <vt:lpstr>Office-tema</vt:lpstr>
      <vt:lpstr>think-cell Slide</vt:lpstr>
      <vt:lpstr>Faser i den tværsektorielle proces for opgave-overdragelse til 2027</vt:lpstr>
      <vt:lpstr>Tværsektoriel tids- og procesplan for myndighedsoverdragelse  - frem mod 1. jan. 2027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Kjærulff</dc:creator>
  <cp:lastModifiedBy>Vibeke Just Andersen</cp:lastModifiedBy>
  <cp:revision>8</cp:revision>
  <cp:lastPrinted>2025-06-26T06:40:49Z</cp:lastPrinted>
  <dcterms:created xsi:type="dcterms:W3CDTF">2025-06-22T05:36:10Z</dcterms:created>
  <dcterms:modified xsi:type="dcterms:W3CDTF">2025-08-27T12:56:43Z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0x010100ECF3497F1B119642B041C323054F6413</vt:lpwstr>
  </property>
</Properties>
</file>