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02" r:id="rId5"/>
    <p:sldMasterId id="2147483748" r:id="rId6"/>
    <p:sldMasterId id="2147483726" r:id="rId7"/>
    <p:sldMasterId id="2147483753" r:id="rId8"/>
    <p:sldMasterId id="2147483759" r:id="rId9"/>
    <p:sldMasterId id="2147483765" r:id="rId10"/>
    <p:sldMasterId id="2147483771" r:id="rId11"/>
  </p:sldMasterIdLst>
  <p:notesMasterIdLst>
    <p:notesMasterId r:id="rId18"/>
  </p:notesMasterIdLst>
  <p:sldIdLst>
    <p:sldId id="257" r:id="rId12"/>
    <p:sldId id="260" r:id="rId13"/>
    <p:sldId id="263" r:id="rId14"/>
    <p:sldId id="264" r:id="rId15"/>
    <p:sldId id="265" r:id="rId16"/>
    <p:sldId id="266" r:id="rId17"/>
  </p:sldIdLst>
  <p:sldSz cx="11520488" cy="6480175"/>
  <p:notesSz cx="6858000" cy="9144000"/>
  <p:defaultTextStyle>
    <a:defPPr>
      <a:defRPr lang="da-DK"/>
    </a:defPPr>
    <a:lvl1pPr marL="0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565656"/>
    <a:srgbClr val="00A4B7"/>
    <a:srgbClr val="015683"/>
    <a:srgbClr val="E1E9F4"/>
    <a:srgbClr val="6E9FC0"/>
    <a:srgbClr val="E6EFF0"/>
    <a:srgbClr val="D9D9D9"/>
    <a:srgbClr val="95D4DD"/>
    <a:srgbClr val="005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86364"/>
  </p:normalViewPr>
  <p:slideViewPr>
    <p:cSldViewPr snapToGrid="0">
      <p:cViewPr varScale="1">
        <p:scale>
          <a:sx n="70" d="100"/>
          <a:sy n="70" d="100"/>
        </p:scale>
        <p:origin x="684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D1542-0259-4915-8673-2A2A73B77004}" type="datetimeFigureOut">
              <a:rPr lang="da-DK" smtClean="0"/>
              <a:t>20-05-2021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F7F0D-B40C-46B3-8D59-EEC68976B6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457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eblå">
    <p:bg>
      <p:bgPr>
        <a:solidFill>
          <a:srgbClr val="015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>
            <a:extLst>
              <a:ext uri="{FF2B5EF4-FFF2-40B4-BE49-F238E27FC236}">
                <a16:creationId xmlns:a16="http://schemas.microsoft.com/office/drawing/2014/main" id="{5C9A767F-9F05-489C-B560-3BB53FC7F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32" y="1734452"/>
            <a:ext cx="9954614" cy="163411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3" name="Undertitel 2">
            <a:extLst>
              <a:ext uri="{FF2B5EF4-FFF2-40B4-BE49-F238E27FC236}">
                <a16:creationId xmlns:a16="http://schemas.microsoft.com/office/drawing/2014/main" id="{59832DFA-DCE8-4E81-8B33-0FC7E6109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57" y="3368562"/>
            <a:ext cx="9972805" cy="4686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4" name="Pladsholder til tekst 5">
            <a:extLst>
              <a:ext uri="{FF2B5EF4-FFF2-40B4-BE49-F238E27FC236}">
                <a16:creationId xmlns:a16="http://schemas.microsoft.com/office/drawing/2014/main" id="{5C82A410-EFB9-4436-A932-DDF8E9EB65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36115" y="3962956"/>
            <a:ext cx="6046788" cy="492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/>
              <a:t>XXXdag</a:t>
            </a:r>
            <a:r>
              <a:rPr lang="da-DK" dirty="0"/>
              <a:t> XX. måned 20XX</a:t>
            </a:r>
          </a:p>
        </p:txBody>
      </p:sp>
    </p:spTree>
    <p:extLst>
      <p:ext uri="{BB962C8B-B14F-4D97-AF65-F5344CB8AC3E}">
        <p14:creationId xmlns:p14="http://schemas.microsoft.com/office/powerpoint/2010/main" val="193806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int">
    <p:bg>
      <p:bgPr>
        <a:solidFill>
          <a:srgbClr val="00A4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A767F-9F05-489C-B560-3BB53FC7F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32" y="1734452"/>
            <a:ext cx="9954614" cy="163411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9832DFA-DCE8-4E81-8B33-0FC7E6109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57" y="3368562"/>
            <a:ext cx="9972805" cy="4686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id="{5C82A410-EFB9-4436-A932-DDF8E9EB65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36115" y="3962956"/>
            <a:ext cx="6046788" cy="492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/>
              <a:t>XXXdag</a:t>
            </a:r>
            <a:r>
              <a:rPr lang="da-DK" dirty="0"/>
              <a:t> XX. måned 20XX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mørkegrå">
    <p:bg>
      <p:bgPr>
        <a:solidFill>
          <a:srgbClr val="5656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A767F-9F05-489C-B560-3BB53FC7F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32" y="1734452"/>
            <a:ext cx="9954614" cy="163411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52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9832DFA-DCE8-4E81-8B33-0FC7E6109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557" y="3368562"/>
            <a:ext cx="9972805" cy="4686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id="{5C82A410-EFB9-4436-A932-DDF8E9EB65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36115" y="3962956"/>
            <a:ext cx="6046788" cy="492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/>
              <a:t>XXXdag</a:t>
            </a:r>
            <a:r>
              <a:rPr lang="da-DK" dirty="0"/>
              <a:t> XX. måned 20XX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omløb 2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93535" y="1979613"/>
            <a:ext cx="9971302" cy="3348037"/>
          </a:xfrm>
        </p:spPr>
        <p:txBody>
          <a:bodyPr numCol="2" spcCol="288000"/>
          <a:lstStyle>
            <a:lvl1pPr marL="0" marR="0" indent="0" algn="l" defTabSz="86401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ClrTx/>
              <a:buSzTx/>
              <a:buFont typeface="Arial" charset="0"/>
              <a:buNone/>
              <a:tabLst/>
              <a:defRPr baseline="0"/>
            </a:lvl1pPr>
          </a:lstStyle>
          <a:p>
            <a:pPr lvl="0"/>
            <a:r>
              <a:rPr lang="da-DK" dirty="0"/>
              <a:t>Rediger teksttypografien i masteren som kører i 2 spalter. 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+ 4 små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810847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D9F441A4-B96B-4DE6-9239-B5A0FB0019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34844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2" name="Pladsholder til billede 4">
            <a:extLst>
              <a:ext uri="{FF2B5EF4-FFF2-40B4-BE49-F238E27FC236}">
                <a16:creationId xmlns:a16="http://schemas.microsoft.com/office/drawing/2014/main" id="{6D998171-A27D-443B-ABDC-6FEBE8984F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34845" y="3703061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3" name="Pladsholder til billede 4">
            <a:extLst>
              <a:ext uri="{FF2B5EF4-FFF2-40B4-BE49-F238E27FC236}">
                <a16:creationId xmlns:a16="http://schemas.microsoft.com/office/drawing/2014/main" id="{2AB22861-50E9-4FFD-A67F-1B3273E63E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97643" y="3703060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14" name="Pladsholder til billede 4">
            <a:extLst>
              <a:ext uri="{FF2B5EF4-FFF2-40B4-BE49-F238E27FC236}">
                <a16:creationId xmlns:a16="http://schemas.microsoft.com/office/drawing/2014/main" id="{76D77DAA-C29C-4413-BF2E-110F60D4A8F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97643" y="1990972"/>
            <a:ext cx="2129993" cy="16245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Klik på ikonet for at tilføje et billede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4"/>
            <a:ext cx="9971303" cy="3348036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mørkeblå">
    <p:bg>
      <p:bgPr>
        <a:solidFill>
          <a:srgbClr val="015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D4B49F-7426-42C3-BF90-A9D2D79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0041447F-F4F0-469E-84CF-FA5687E5E3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33" y="2254845"/>
            <a:ext cx="9954547" cy="15304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Afsnit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mint">
    <p:bg>
      <p:bgPr>
        <a:solidFill>
          <a:srgbClr val="00A4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D4B49F-7426-42C3-BF90-A9D2D79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AC8375A-951B-9846-BF7C-4469003A86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33" y="2254845"/>
            <a:ext cx="9954547" cy="15304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Afsnit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mørkegrå">
    <p:bg>
      <p:bgPr>
        <a:solidFill>
          <a:srgbClr val="5656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D4B49F-7426-42C3-BF90-A9D2D79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6EAF9C95-3EF1-2E44-81D9-54211F243E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33" y="2254845"/>
            <a:ext cx="9954547" cy="15304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Afsnit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1 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4" y="1979613"/>
            <a:ext cx="9971303" cy="334803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+ billede/tekst 2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011B269-5A72-4EA5-B73D-712ACA1E5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535" y="1979613"/>
            <a:ext cx="4793404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Rediger teksttypografien i masteren
Andet niveau
Tredje niveau
Fjerde niveau
Femte niveau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6235B8-27DA-4F9C-BE24-307FBEA89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3991" y="1979613"/>
            <a:ext cx="4810846" cy="3348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F5B6A1B-DD79-48A4-89BE-A5F19AD6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6643" y="6036329"/>
            <a:ext cx="1162596" cy="345009"/>
          </a:xfrm>
        </p:spPr>
        <p:txBody>
          <a:bodyPr/>
          <a:lstStyle/>
          <a:p>
            <a:fld id="{10179903-3E5C-45D9-95AB-57A8CC6BE70B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3D1BFD77-C063-4CBB-8DD4-444AFF5B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56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1520311" cy="6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24" r:id="rId2"/>
    <p:sldLayoutId id="2147483725" r:id="rId3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 userDrawn="1">
          <p15:clr>
            <a:srgbClr val="F26B43"/>
          </p15:clr>
        </p15:guide>
        <p15:guide id="2" pos="499" userDrawn="1">
          <p15:clr>
            <a:srgbClr val="F26B43"/>
          </p15:clr>
        </p15:guide>
        <p15:guide id="3" pos="6781" userDrawn="1">
          <p15:clr>
            <a:srgbClr val="F26B43"/>
          </p15:clr>
        </p15:guide>
        <p15:guide id="4" orient="horz" pos="3583" userDrawn="1">
          <p15:clr>
            <a:srgbClr val="F26B43"/>
          </p15:clr>
        </p15:guide>
        <p15:guide id="5" orient="horz" pos="335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E9F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1520311" cy="6480175"/>
          </a:xfrm>
          <a:prstGeom prst="rect">
            <a:avLst/>
          </a:prstGeom>
        </p:spPr>
      </p:pic>
      <p:sp>
        <p:nvSpPr>
          <p:cNvPr id="10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255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656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311" cy="6480175"/>
          </a:xfrm>
          <a:prstGeom prst="rect">
            <a:avLst/>
          </a:prstGeom>
        </p:spPr>
      </p:pic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50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9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212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52" r:id="rId3"/>
    <p:sldLayoutId id="2147483736" r:id="rId4"/>
    <p:sldLayoutId id="2147483737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1E9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788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595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556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520311" cy="6480175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E91E3F2-A4CD-4156-BB2E-AA623406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33" y="577016"/>
            <a:ext cx="9972805" cy="12525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192028-15AC-4E72-916A-A3CF610FC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2033" y="2926079"/>
            <a:ext cx="9972805" cy="24015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ADD5F7-692F-42ED-8AB2-94A8E207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8000" y="6036329"/>
            <a:ext cx="1162596" cy="345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0179903-3E5C-45D9-95AB-57A8CC6BE70B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232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</p:sldLayoutIdLst>
  <p:hf sldNum="0" hdr="0" dt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rgbClr val="565656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1417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1pPr>
      <a:lvl2pPr marL="36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2pPr>
      <a:lvl3pPr marL="54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3pPr>
      <a:lvl4pPr marL="72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4pPr>
      <a:lvl5pPr marL="900000" indent="-180000" algn="l" defTabSz="864017" rtl="0" eaLnBrk="1" latinLnBrk="0" hangingPunct="1">
        <a:lnSpc>
          <a:spcPct val="100000"/>
        </a:lnSpc>
        <a:spcBef>
          <a:spcPts val="0"/>
        </a:spcBef>
        <a:spcAft>
          <a:spcPts val="850"/>
        </a:spcAft>
        <a:buFont typeface="Symbol" panose="05050102010706020507" pitchFamily="18" charset="2"/>
        <a:buChar char=""/>
        <a:defRPr sz="1600" kern="1200">
          <a:solidFill>
            <a:srgbClr val="565656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47">
          <p15:clr>
            <a:srgbClr val="F26B43"/>
          </p15:clr>
        </p15:guide>
        <p15:guide id="2" pos="499">
          <p15:clr>
            <a:srgbClr val="F26B43"/>
          </p15:clr>
        </p15:guide>
        <p15:guide id="3" pos="6781">
          <p15:clr>
            <a:srgbClr val="F26B43"/>
          </p15:clr>
        </p15:guide>
        <p15:guide id="4" orient="horz" pos="3583">
          <p15:clr>
            <a:srgbClr val="F26B43"/>
          </p15:clr>
        </p15:guide>
        <p15:guide id="5" orient="horz" pos="33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dertitel 2"/>
          <p:cNvSpPr txBox="1">
            <a:spLocks/>
          </p:cNvSpPr>
          <p:nvPr/>
        </p:nvSpPr>
        <p:spPr>
          <a:xfrm>
            <a:off x="552281" y="3296301"/>
            <a:ext cx="9106115" cy="17526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86401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Font typeface="Symbol" panose="05050102010706020507" pitchFamily="18" charset="2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32008" indent="0" algn="ctr" defTabSz="86401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Font typeface="Symbol" panose="05050102010706020507" pitchFamily="18" charset="2"/>
              <a:buNone/>
              <a:defRPr sz="189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4017" indent="0" algn="ctr" defTabSz="86401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Font typeface="Symbol" panose="05050102010706020507" pitchFamily="18" charset="2"/>
              <a:buNone/>
              <a:defRPr sz="170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96025" indent="0" algn="ctr" defTabSz="86401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Font typeface="Symbol" panose="05050102010706020507" pitchFamily="18" charset="2"/>
              <a:buNone/>
              <a:defRPr sz="1512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728033" indent="0" algn="ctr" defTabSz="86401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Font typeface="Symbol" panose="05050102010706020507" pitchFamily="18" charset="2"/>
              <a:buNone/>
              <a:defRPr sz="1512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160041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2050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4058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56066" indent="0" algn="ctr" defTabSz="864017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None/>
              <a:defRPr sz="1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b="1" dirty="0">
                <a:latin typeface="Montserrat" panose="00000500000000000000" pitchFamily="2" charset="0"/>
              </a:rPr>
              <a:t>Anette Holm – </a:t>
            </a:r>
            <a:r>
              <a:rPr lang="da-DK" dirty="0">
                <a:latin typeface="Montserrat" panose="00000500000000000000" pitchFamily="2" charset="0"/>
              </a:rPr>
              <a:t>Socialchef</a:t>
            </a:r>
          </a:p>
          <a:p>
            <a:pPr algn="l"/>
            <a:r>
              <a:rPr lang="da-DK" b="1" dirty="0">
                <a:latin typeface="Montserrat" panose="00000500000000000000" pitchFamily="2" charset="0"/>
              </a:rPr>
              <a:t>Søren Landkildehus - </a:t>
            </a:r>
            <a:r>
              <a:rPr lang="da-DK" dirty="0">
                <a:latin typeface="Montserrat" panose="00000500000000000000" pitchFamily="2" charset="0"/>
              </a:rPr>
              <a:t>Arbejdsmarkedschef</a:t>
            </a:r>
            <a:endParaRPr lang="da-DK" b="1" dirty="0">
              <a:latin typeface="Montserrat" panose="00000500000000000000" pitchFamily="2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552281" y="1826276"/>
            <a:ext cx="10363200" cy="1470025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algn="ctr" defTabSz="8640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3600" dirty="0">
                <a:latin typeface="Montserrat" panose="00000500000000000000" pitchFamily="2" charset="0"/>
                <a:cs typeface="Mongolian Baiti" panose="03000500000000000000" pitchFamily="66" charset="0"/>
              </a:rPr>
              <a:t>Fremtidens beskæftigelsestilbud til borgere med psykiske diagnoser og sårbarhed</a:t>
            </a:r>
          </a:p>
        </p:txBody>
      </p:sp>
      <p:cxnSp>
        <p:nvCxnSpPr>
          <p:cNvPr id="8" name="Lige forbindelse 7"/>
          <p:cNvCxnSpPr/>
          <p:nvPr/>
        </p:nvCxnSpPr>
        <p:spPr>
          <a:xfrm>
            <a:off x="661014" y="3136252"/>
            <a:ext cx="923699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95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5143" y="159657"/>
            <a:ext cx="11176000" cy="1814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793535" y="2246909"/>
            <a:ext cx="9971303" cy="3348036"/>
          </a:xfrm>
        </p:spPr>
        <p:txBody>
          <a:bodyPr/>
          <a:lstStyle/>
          <a:p>
            <a:pPr lvl="0"/>
            <a:r>
              <a:rPr lang="da-DK" sz="2400" dirty="0">
                <a:latin typeface="Montserrat" panose="00000500000000000000" pitchFamily="2" charset="0"/>
              </a:rPr>
              <a:t>Det er ikke ny viden at…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1800" dirty="0">
                <a:latin typeface="Montserrat" panose="00000500000000000000" pitchFamily="2" charset="0"/>
              </a:rPr>
              <a:t>Borgere med psykisk sårbarhed og psykiatriske diagnoser kan have det anstrengt i mødet med Jobcenteret.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1800" dirty="0">
                <a:latin typeface="Montserrat" panose="00000500000000000000" pitchFamily="2" charset="0"/>
              </a:rPr>
              <a:t>Angst og utryghed præger dagsordenen.</a:t>
            </a:r>
          </a:p>
          <a:p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NY VIN PÅ GAMLE FLASKER </a:t>
            </a:r>
            <a:br>
              <a:rPr lang="da-DK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da-DK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– ELLER GAMMEL VIN I NY BEHOLDER?</a:t>
            </a:r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71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5143" y="159657"/>
            <a:ext cx="11176000" cy="1669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792033" y="2100605"/>
            <a:ext cx="9971303" cy="3348036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>
                <a:latin typeface="Montserrat" panose="00000500000000000000" pitchFamily="2" charset="0"/>
              </a:rPr>
              <a:t>Det nemme svar og det lidt mere komplicerede: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b="1" dirty="0">
                <a:latin typeface="Montserrat" panose="00000500000000000000" pitchFamily="2" charset="0"/>
              </a:rPr>
              <a:t>Det nemme svar</a:t>
            </a:r>
            <a:r>
              <a:rPr lang="da-DK" dirty="0">
                <a:latin typeface="Montserrat" panose="00000500000000000000" pitchFamily="2" charset="0"/>
              </a:rPr>
              <a:t>: ”</a:t>
            </a:r>
            <a:r>
              <a:rPr lang="da-DK" i="1" dirty="0">
                <a:latin typeface="Montserrat" panose="00000500000000000000" pitchFamily="2" charset="0"/>
              </a:rPr>
              <a:t>Dem der på Jobcenteret forstår ikke…”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a-DK" sz="100" i="1" dirty="0">
              <a:latin typeface="Montserrat" panose="000005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b="1" dirty="0">
                <a:latin typeface="Montserrat" panose="00000500000000000000" pitchFamily="2" charset="0"/>
              </a:rPr>
              <a:t>Det komplicerede svar: </a:t>
            </a:r>
            <a:r>
              <a:rPr lang="da-DK" dirty="0">
                <a:latin typeface="Montserrat" panose="00000500000000000000" pitchFamily="2" charset="0"/>
              </a:rPr>
              <a:t>Der er faktorer, der er nødvendige for, at de 2 systemer kan koble sig på hinanden - her har vi et gab!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i="1" dirty="0" err="1">
                <a:latin typeface="Montserrat" panose="00000500000000000000" pitchFamily="2" charset="0"/>
              </a:rPr>
              <a:t>Mindsettet</a:t>
            </a:r>
            <a:r>
              <a:rPr lang="da-DK" i="1" dirty="0">
                <a:latin typeface="Montserrat" panose="00000500000000000000" pitchFamily="2" charset="0"/>
              </a:rPr>
              <a:t> hos medarbejderne - </a:t>
            </a:r>
            <a:r>
              <a:rPr lang="da-DK" dirty="0">
                <a:latin typeface="Montserrat" panose="00000500000000000000" pitchFamily="2" charset="0"/>
              </a:rPr>
              <a:t>Bevidstheden om, at beskæftigelse og uddannelse er en del af det levede liv, og at man som </a:t>
            </a:r>
            <a:r>
              <a:rPr lang="da-DK" dirty="0" err="1">
                <a:latin typeface="Montserrat" panose="00000500000000000000" pitchFamily="2" charset="0"/>
              </a:rPr>
              <a:t>bostøtte</a:t>
            </a:r>
            <a:r>
              <a:rPr lang="da-DK" dirty="0">
                <a:latin typeface="Montserrat" panose="00000500000000000000" pitchFamily="2" charset="0"/>
              </a:rPr>
              <a:t>-medarbejder skal arbejde på at understøtte denne dagsorden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i="1" dirty="0">
                <a:latin typeface="Montserrat" panose="00000500000000000000" pitchFamily="2" charset="0"/>
              </a:rPr>
              <a:t>Generelle kompetence hos medarbejdere </a:t>
            </a:r>
            <a:r>
              <a:rPr lang="da-DK" dirty="0">
                <a:latin typeface="Montserrat" panose="00000500000000000000" pitchFamily="2" charset="0"/>
              </a:rPr>
              <a:t>– En disciplin i det pædagogiske arbejde med borgeren, at fremme en hensyntagen inkludering i arbejdslivet.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i="1" dirty="0">
                <a:latin typeface="Montserrat" panose="00000500000000000000" pitchFamily="2" charset="0"/>
              </a:rPr>
              <a:t>Kulturel forskel – Det relationelle arbejde og det at ” gå med på angsten”</a:t>
            </a:r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HVORFOR?</a:t>
            </a:r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9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5143" y="159657"/>
            <a:ext cx="11176000" cy="1669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792033" y="2100605"/>
            <a:ext cx="9971303" cy="3348036"/>
          </a:xfrm>
        </p:spPr>
        <p:txBody>
          <a:bodyPr/>
          <a:lstStyle/>
          <a:p>
            <a:pPr marL="0" indent="0">
              <a:buNone/>
            </a:pPr>
            <a:r>
              <a:rPr lang="da-DK" sz="3200" dirty="0">
                <a:latin typeface="Montserrat" panose="00000500000000000000" pitchFamily="2" charset="0"/>
              </a:rPr>
              <a:t>Ja, vi kan…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dirty="0">
                <a:latin typeface="Montserrat" panose="00000500000000000000" pitchFamily="2" charset="0"/>
              </a:rPr>
              <a:t>…bevidst arbejde med bevidstgørelsen af vigtigheden af den professionelle relation mellem bo-støtte medarbejder og jobcenter</a:t>
            </a:r>
          </a:p>
          <a:p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KAN VI GØRE DET BEDRE? </a:t>
            </a:r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01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5143" y="159657"/>
            <a:ext cx="11176000" cy="14369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746740" y="1795805"/>
            <a:ext cx="9971303" cy="3348036"/>
          </a:xfrm>
        </p:spPr>
        <p:txBody>
          <a:bodyPr/>
          <a:lstStyle/>
          <a:p>
            <a:pPr marL="0" indent="0">
              <a:buNone/>
            </a:pPr>
            <a:r>
              <a:rPr lang="da-DK" sz="3200" dirty="0">
                <a:latin typeface="Montserrat" panose="00000500000000000000" pitchFamily="2" charset="0"/>
              </a:rPr>
              <a:t>Ja, fordi vi har erfaring og fund pga. </a:t>
            </a:r>
            <a:r>
              <a:rPr lang="da-DK" sz="3200" dirty="0" err="1">
                <a:latin typeface="Montserrat" panose="00000500000000000000" pitchFamily="2" charset="0"/>
              </a:rPr>
              <a:t>covid</a:t>
            </a:r>
            <a:r>
              <a:rPr lang="da-DK" sz="3200" dirty="0">
                <a:latin typeface="Montserrat" panose="00000500000000000000" pitchFamily="2" charset="0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dirty="0">
                <a:latin typeface="Montserrat" panose="00000500000000000000" pitchFamily="2" charset="0"/>
              </a:rPr>
              <a:t>Vi har set borgere i ”ro”, fordi der i denne periode ikke har været krav om </a:t>
            </a:r>
            <a:r>
              <a:rPr lang="da-DK" sz="2400" b="1" dirty="0">
                <a:latin typeface="Montserrat" panose="00000500000000000000" pitchFamily="2" charset="0"/>
              </a:rPr>
              <a:t>fremmøde</a:t>
            </a:r>
            <a:r>
              <a:rPr lang="da-DK" sz="2400" dirty="0">
                <a:latin typeface="Montserrat" panose="00000500000000000000" pitchFamily="2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dirty="0">
                <a:latin typeface="Montserrat" panose="00000500000000000000" pitchFamily="2" charset="0"/>
              </a:rPr>
              <a:t>Vi har set, at</a:t>
            </a:r>
            <a:r>
              <a:rPr lang="da-DK" sz="2400" b="1" dirty="0">
                <a:latin typeface="Montserrat" panose="00000500000000000000" pitchFamily="2" charset="0"/>
              </a:rPr>
              <a:t> kontaktformen </a:t>
            </a:r>
            <a:r>
              <a:rPr lang="da-DK" sz="2400" dirty="0">
                <a:latin typeface="Montserrat" panose="00000500000000000000" pitchFamily="2" charset="0"/>
              </a:rPr>
              <a:t>har betydning for angst.             At vi bør arbejde med den asymmetriske magt ved at forberede mødet godt og evt. afstemme med Jobcenteret inden fremmøde.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2400" dirty="0">
                <a:latin typeface="Montserrat" panose="00000500000000000000" pitchFamily="2" charset="0"/>
              </a:rPr>
              <a:t>Vi har opdaget, at </a:t>
            </a:r>
            <a:r>
              <a:rPr lang="da-DK" sz="2400" b="1" dirty="0">
                <a:latin typeface="Montserrat" panose="00000500000000000000" pitchFamily="2" charset="0"/>
              </a:rPr>
              <a:t>mødeformen</a:t>
            </a:r>
            <a:r>
              <a:rPr lang="da-DK" sz="2400" dirty="0">
                <a:latin typeface="Montserrat" panose="00000500000000000000" pitchFamily="2" charset="0"/>
              </a:rPr>
              <a:t> har betydning. Vi har afholdte møder med Jobcenteret med større grad af kvalitet, fordi borgeren har været tryg og været med til at bestemme ”</a:t>
            </a:r>
            <a:r>
              <a:rPr lang="da-DK" sz="2400" dirty="0" err="1">
                <a:latin typeface="Montserrat" panose="00000500000000000000" pitchFamily="2" charset="0"/>
              </a:rPr>
              <a:t>setting</a:t>
            </a:r>
            <a:r>
              <a:rPr lang="da-DK" sz="2400" dirty="0">
                <a:latin typeface="Montserrat" panose="00000500000000000000" pitchFamily="2" charset="0"/>
              </a:rPr>
              <a:t>”. Fx telefonmøder eller online møder</a:t>
            </a:r>
          </a:p>
          <a:p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746740" y="251847"/>
            <a:ext cx="9972805" cy="1252534"/>
          </a:xfrm>
        </p:spPr>
        <p:txBody>
          <a:bodyPr/>
          <a:lstStyle/>
          <a:p>
            <a:r>
              <a:rPr lang="da-DK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KAN VI GØRE DET ANERLEDES?</a:t>
            </a:r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8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5143" y="159657"/>
            <a:ext cx="11176000" cy="1669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792033" y="2100605"/>
            <a:ext cx="9971303" cy="3348036"/>
          </a:xfrm>
        </p:spPr>
        <p:txBody>
          <a:bodyPr/>
          <a:lstStyle/>
          <a:p>
            <a:pPr marL="0" indent="0">
              <a:buNone/>
            </a:pPr>
            <a:r>
              <a:rPr lang="da-DK" sz="2800" dirty="0">
                <a:latin typeface="Montserrat" panose="00000500000000000000" pitchFamily="2" charset="0"/>
              </a:rPr>
              <a:t>Vi har gjort fund i forhold til indsatstyper fra Jobcenter: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a-DK" sz="1800" dirty="0">
                <a:latin typeface="Montserrat" panose="00000500000000000000" pitchFamily="2" charset="0"/>
              </a:rPr>
              <a:t>Grundet nedlukningen har der ikke kunne etableres ”praktikker”. Derfor er borgeren gået direkte i ”jobs” – både private og offentlige småjobs.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da-DK" sz="1800" dirty="0">
                <a:latin typeface="Montserrat" panose="00000500000000000000" pitchFamily="2" charset="0"/>
              </a:rPr>
              <a:t>Der opstod andre former for jobs – små jobs – konkrete rengøringsopgaver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da-DK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da-DK" sz="2800" dirty="0">
                <a:latin typeface="Montserrat" panose="00000500000000000000" pitchFamily="2" charset="0"/>
              </a:rPr>
              <a:t>Kan vi bruge erfaringerne og lave en anderledes samarbejdsflade mellem social og arbejdsmarked med lovgivningen i hånden?</a:t>
            </a:r>
          </a:p>
          <a:p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FORTSAT…</a:t>
            </a:r>
            <a:endParaRPr lang="da-D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35824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r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511E463A-F542-4E37-BE9A-71EF86DB6213}"/>
    </a:ext>
  </a:extLst>
</a:theme>
</file>

<file path=ppt/theme/theme2.xml><?xml version="1.0" encoding="utf-8"?>
<a:theme xmlns:a="http://schemas.openxmlformats.org/drawingml/2006/main" name="Agenda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388E0906-1C50-4C16-87DD-902DE82A3EC2}"/>
    </a:ext>
  </a:extLst>
</a:theme>
</file>

<file path=ppt/theme/theme3.xml><?xml version="1.0" encoding="utf-8"?>
<a:theme xmlns:a="http://schemas.openxmlformats.org/drawingml/2006/main" name="Afsnit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FB65507B-645C-4249-AAEA-D5C0D3AD1C80}"/>
    </a:ext>
  </a:extLst>
</a:theme>
</file>

<file path=ppt/theme/theme4.xml><?xml version="1.0" encoding="utf-8"?>
<a:theme xmlns:a="http://schemas.openxmlformats.org/drawingml/2006/main" name="Slides Lyseblå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20116C2B-14C4-4A55-BAE5-5281D524A3B7}"/>
    </a:ext>
  </a:extLst>
</a:theme>
</file>

<file path=ppt/theme/theme5.xml><?xml version="1.0" encoding="utf-8"?>
<a:theme xmlns:a="http://schemas.openxmlformats.org/drawingml/2006/main" name="Slides Lyseblå vandmærke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390968E0-D8AC-41BF-9018-D08B5D2928BE}"/>
    </a:ext>
  </a:extLst>
</a:theme>
</file>

<file path=ppt/theme/theme6.xml><?xml version="1.0" encoding="utf-8"?>
<a:theme xmlns:a="http://schemas.openxmlformats.org/drawingml/2006/main" name="Slides Lysegrå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70E7D303-6B45-4469-8F24-7541DC52FF2B}"/>
    </a:ext>
  </a:extLst>
</a:theme>
</file>

<file path=ppt/theme/theme7.xml><?xml version="1.0" encoding="utf-8"?>
<a:theme xmlns:a="http://schemas.openxmlformats.org/drawingml/2006/main" name="Slides Lysegrå vandmærke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3309D313-FC11-4E94-B328-CB82646217A0}"/>
    </a:ext>
  </a:extLst>
</a:theme>
</file>

<file path=ppt/theme/theme8.xml><?xml version="1.0" encoding="utf-8"?>
<a:theme xmlns:a="http://schemas.openxmlformats.org/drawingml/2006/main" name="Slides Hvide">
  <a:themeElements>
    <a:clrScheme name="Holstebro">
      <a:dk1>
        <a:sysClr val="windowText" lastClr="000000"/>
      </a:dk1>
      <a:lt1>
        <a:sysClr val="window" lastClr="FFFFFF"/>
      </a:lt1>
      <a:dk2>
        <a:srgbClr val="54565B"/>
      </a:dk2>
      <a:lt2>
        <a:srgbClr val="A9AAAD"/>
      </a:lt2>
      <a:accent1>
        <a:srgbClr val="00587D"/>
      </a:accent1>
      <a:accent2>
        <a:srgbClr val="80ABBE"/>
      </a:accent2>
      <a:accent3>
        <a:srgbClr val="54565B"/>
      </a:accent3>
      <a:accent4>
        <a:srgbClr val="A9AAAD"/>
      </a:accent4>
      <a:accent5>
        <a:srgbClr val="01ADBC"/>
      </a:accent5>
      <a:accent6>
        <a:srgbClr val="80D6DD"/>
      </a:accent6>
      <a:hlink>
        <a:srgbClr val="54565B"/>
      </a:hlink>
      <a:folHlink>
        <a:srgbClr val="54565B"/>
      </a:folHlink>
    </a:clrScheme>
    <a:fontScheme name="Hartman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lstebro_PowerPoint_template_v3 [Skrivebeskyttet]" id="{4FB7F00F-E4E1-43C0-8996-83D896D28281}" vid="{AEAF59F4-403D-48DE-8310-DFE60307FC3D}"/>
    </a:ext>
  </a:extLst>
</a:theme>
</file>

<file path=ppt/theme/theme9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ADAB7D245E004DB5F60DE5742F8368" ma:contentTypeVersion="12" ma:contentTypeDescription="Opret et nyt dokument." ma:contentTypeScope="" ma:versionID="1d23106b794f164095dcbc3658a047fc">
  <xsd:schema xmlns:xsd="http://www.w3.org/2001/XMLSchema" xmlns:xs="http://www.w3.org/2001/XMLSchema" xmlns:p="http://schemas.microsoft.com/office/2006/metadata/properties" xmlns:ns3="2f6ee1c0-afec-4521-ad73-af721f1ff26a" xmlns:ns4="df73fd73-c703-456b-9552-5c572226c66c" targetNamespace="http://schemas.microsoft.com/office/2006/metadata/properties" ma:root="true" ma:fieldsID="b6fcc753db66b4d9968a97242446cd04" ns3:_="" ns4:_="">
    <xsd:import namespace="2f6ee1c0-afec-4521-ad73-af721f1ff26a"/>
    <xsd:import namespace="df73fd73-c703-456b-9552-5c572226c6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6ee1c0-afec-4521-ad73-af721f1ff2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3fd73-c703-456b-9552-5c572226c6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501FF2-AFD7-435A-8B71-01E47FBFCF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6ee1c0-afec-4521-ad73-af721f1ff26a"/>
    <ds:schemaRef ds:uri="df73fd73-c703-456b-9552-5c572226c6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AF09EF-07E9-4D4F-9F20-611E484311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A28F7-0F2E-46C2-8704-C30BBBE40BE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</TotalTime>
  <Words>387</Words>
  <Application>Microsoft Office PowerPoint</Application>
  <PresentationFormat>Brugerdefineret</PresentationFormat>
  <Paragraphs>29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8</vt:i4>
      </vt:variant>
      <vt:variant>
        <vt:lpstr>Slidetitler</vt:lpstr>
      </vt:variant>
      <vt:variant>
        <vt:i4>6</vt:i4>
      </vt:variant>
    </vt:vector>
  </HeadingPairs>
  <TitlesOfParts>
    <vt:vector size="19" baseType="lpstr">
      <vt:lpstr>Arial</vt:lpstr>
      <vt:lpstr>Calibri</vt:lpstr>
      <vt:lpstr>Montserrat</vt:lpstr>
      <vt:lpstr>Symbol</vt:lpstr>
      <vt:lpstr>Verdana</vt:lpstr>
      <vt:lpstr>Forsider</vt:lpstr>
      <vt:lpstr>Agenda</vt:lpstr>
      <vt:lpstr>Afsnit</vt:lpstr>
      <vt:lpstr>Slides Lyseblå</vt:lpstr>
      <vt:lpstr>Slides Lyseblå vandmærke</vt:lpstr>
      <vt:lpstr>Slides Lysegrå</vt:lpstr>
      <vt:lpstr>Slides Lysegrå vandmærke</vt:lpstr>
      <vt:lpstr>Slides Hvide</vt:lpstr>
      <vt:lpstr>PowerPoint-præsentation</vt:lpstr>
      <vt:lpstr>NY VIN PÅ GAMLE FLASKER  – ELLER GAMMEL VIN I NY BEHOLDER?</vt:lpstr>
      <vt:lpstr>HVORFOR?</vt:lpstr>
      <vt:lpstr>KAN VI GØRE DET BEDRE? </vt:lpstr>
      <vt:lpstr>KAN VI GØRE DET ANERLEDES?</vt:lpstr>
      <vt:lpstr>FORTSAT…</vt:lpstr>
    </vt:vector>
  </TitlesOfParts>
  <Manager/>
  <Company>Holstebro Kommune</Company>
  <LinksUpToDate>false</LinksUpToDate>
  <SharedDoc>false</SharedDoc>
  <HyperlinkBase>clienti.dk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>Holstebro Kommune PowerPoint-skabeloner</dc:subject>
  <dc:creator>Maria Bisgaard Fabricius (Holstebro Kommune)</dc:creator>
  <cp:keywords/>
  <dc:description/>
  <cp:lastModifiedBy>Thorbjørn Aagaard Nielsen</cp:lastModifiedBy>
  <cp:revision>6</cp:revision>
  <dcterms:created xsi:type="dcterms:W3CDTF">2021-05-09T10:15:53Z</dcterms:created>
  <dcterms:modified xsi:type="dcterms:W3CDTF">2021-05-20T06:25:52Z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0x01010086ADAB7D245E004DB5F60DE5742F8368</vt:lpwstr>
  </property>
</Properties>
</file>