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301" r:id="rId3"/>
    <p:sldId id="271" r:id="rId4"/>
    <p:sldId id="298" r:id="rId5"/>
    <p:sldId id="299" r:id="rId6"/>
    <p:sldId id="300" r:id="rId7"/>
    <p:sldId id="267" r:id="rId8"/>
    <p:sldId id="280" r:id="rId9"/>
    <p:sldId id="281" r:id="rId10"/>
    <p:sldId id="282" r:id="rId11"/>
    <p:sldId id="297" r:id="rId12"/>
    <p:sldId id="288" r:id="rId13"/>
    <p:sldId id="285" r:id="rId14"/>
    <p:sldId id="294" r:id="rId15"/>
    <p:sldId id="292" r:id="rId16"/>
    <p:sldId id="265" r:id="rId17"/>
    <p:sldId id="279" r:id="rId18"/>
    <p:sldId id="296" r:id="rId19"/>
  </p:sldIdLst>
  <p:sldSz cx="9144000" cy="6858000" type="screen4x3"/>
  <p:notesSz cx="6797675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heerathan Arumugasamy (Bachi)" initials="BA(" lastIdx="7" clrIdx="0">
    <p:extLst>
      <p:ext uri="{19B8F6BF-5375-455C-9EA6-DF929625EA0E}">
        <p15:presenceInfo xmlns:p15="http://schemas.microsoft.com/office/powerpoint/2012/main" userId="S-1-5-21-209375410-2044988520-1234128891-170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2" autoAdjust="0"/>
    <p:restoredTop sz="79229" autoAdjust="0"/>
  </p:normalViewPr>
  <p:slideViewPr>
    <p:cSldViewPr snapToGrid="0">
      <p:cViewPr varScale="1">
        <p:scale>
          <a:sx n="103" d="100"/>
          <a:sy n="103" d="100"/>
        </p:scale>
        <p:origin x="17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7A511-8FE9-4457-A347-CAB7DA798C99}" type="datetimeFigureOut">
              <a:rPr lang="da-DK" smtClean="0"/>
              <a:t>04-08-2020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0BC24-9F1B-47B1-AEA5-14985646B1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505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Beregning af takster sker i henhold til bekendtgørelse nr. 1017 19. august 2017 – anvendelsesområdet for takstbetalingen fremgår af § 8 og beregningsgrundlaget ses i § 2. </a:t>
            </a:r>
          </a:p>
          <a:p>
            <a:r>
              <a:rPr lang="da-DK" dirty="0"/>
              <a:t>Herudover angives reglerne for håndtering af over- og underskud (§§ 3-7).</a:t>
            </a:r>
          </a:p>
          <a:p>
            <a:endParaRPr lang="da-DK" dirty="0"/>
          </a:p>
          <a:p>
            <a:r>
              <a:rPr lang="da-DK" dirty="0"/>
              <a:t>Taksten beregnes for et år ad gangen. (§ 10, stk.2)</a:t>
            </a:r>
          </a:p>
          <a:p>
            <a:endParaRPr lang="da-DK" dirty="0"/>
          </a:p>
          <a:p>
            <a:r>
              <a:rPr lang="da-DK" dirty="0"/>
              <a:t>  § 2 – angiver beregningsgrundlaget ved fastsættelse af takster, som de samlede langsigtede gennemsnitsindtægter og- omkostninger ved levering af ydelser efter lov om social service.</a:t>
            </a:r>
          </a:p>
          <a:p>
            <a:r>
              <a:rPr lang="da-DK" dirty="0"/>
              <a:t>Indtægts- og omkostningstyper der indgår i beregningsgrundlaget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/>
              <a:t>Almindelige indtægter, herunder indtægter fra salg af producerede ydelser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/>
              <a:t>Alle direkte og indirekte driftsomkostninger f.eks. Personaleomkostninger, borgerrelaterede udgifter, administrationsomkostninger, omkostninger til kompetenceudvikling, ejendomsomkostninger, afskrivning og forrentning af kapital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/>
              <a:t>Andelen af evt. central ledelse og administration fastsat som de faktiske omkostninger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/>
              <a:t>Udgifter forbundet med tilsyn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/>
              <a:t>Indregnet over- underskud efter reglerne i §§ 3-7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0BC24-9F1B-47B1-AEA5-14985646B127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8836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§§ 4 – 7 </a:t>
            </a:r>
          </a:p>
          <a:p>
            <a:endParaRPr lang="da-DK" dirty="0"/>
          </a:p>
          <a:p>
            <a:r>
              <a:rPr lang="da-DK" dirty="0"/>
              <a:t>Et overskud på 7½ % medfører at 2½ % indregnes i taksten seneste 2 år efter det år overskuddet vedrører,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90BC24-9F1B-47B1-AEA5-14985646B127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2259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OBS små tilbud.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0BC24-9F1B-47B1-AEA5-14985646B127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1886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Gennemgå indtastningskolonnerne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0BC24-9F1B-47B1-AEA5-14985646B127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3737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/>
          </a:p>
        </p:txBody>
      </p:sp>
      <p:sp>
        <p:nvSpPr>
          <p:cNvPr id="235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339DD5-4A38-4033-96F2-264CF8695C8A}" type="slidenum">
              <a:rPr lang="da-DK" altLang="da-DK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da-DK" altLang="da-D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965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dsholder til slide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altLang="da-DK"/>
          </a:p>
        </p:txBody>
      </p:sp>
      <p:sp>
        <p:nvSpPr>
          <p:cNvPr id="27652" name="Pladsholder til sli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58EC08-60D1-480F-A5F8-5032C4B80D31}" type="slidenum">
              <a:rPr lang="da-DK" altLang="da-DK" smtClean="0"/>
              <a:pPr/>
              <a:t>14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726051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/>
          </a:p>
        </p:txBody>
      </p:sp>
      <p:sp>
        <p:nvSpPr>
          <p:cNvPr id="3482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D1BFF7-FB13-4B7F-BB2B-2089B1D64E0B}" type="slidenum">
              <a:rPr lang="da-DK" altLang="da-DK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da-DK" altLang="da-D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53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0BC24-9F1B-47B1-AEA5-14985646B127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9945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Rammeaftaler_MoerkGro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7850" y="273050"/>
            <a:ext cx="5526088" cy="10112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altLang="da-DK" noProof="0"/>
              <a:t>Klik for at redigere titeltypografi i masteren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6900" y="5300663"/>
            <a:ext cx="6400800" cy="793750"/>
          </a:xfrm>
        </p:spPr>
        <p:txBody>
          <a:bodyPr anchor="b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/>
              <a:t>Klik for at redigere undertiteltypografien i masteren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endParaRPr lang="da-DK" altLang="da-DK"/>
          </a:p>
          <a:p>
            <a:r>
              <a:rPr lang="da-DK" altLang="da-DK" b="1"/>
              <a:t>side </a:t>
            </a:r>
            <a:fld id="{82910E56-17D0-4BAB-8359-B0D53B645470}" type="slidenum">
              <a:rPr lang="da-DK" altLang="da-DK" b="1"/>
              <a:pPr/>
              <a:t>‹nr.›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255746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3688" y="274638"/>
            <a:ext cx="2020887" cy="5849937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79438" y="274638"/>
            <a:ext cx="5911850" cy="5849937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endParaRPr lang="da-DK" altLang="da-DK"/>
          </a:p>
          <a:p>
            <a:r>
              <a:rPr lang="da-DK" altLang="da-DK" b="1"/>
              <a:t>side </a:t>
            </a:r>
            <a:fld id="{2E46B57E-6F2A-4806-A44C-90381202B42E}" type="slidenum">
              <a:rPr lang="da-DK" altLang="da-DK" b="1"/>
              <a:pPr/>
              <a:t>‹nr.›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149387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endParaRPr lang="da-DK" altLang="da-DK"/>
          </a:p>
          <a:p>
            <a:r>
              <a:rPr lang="da-DK" altLang="da-DK" b="1"/>
              <a:t>side </a:t>
            </a:r>
            <a:fld id="{26002DEA-1006-4737-B9D6-66450EF29C1B}" type="slidenum">
              <a:rPr lang="da-DK" altLang="da-DK" b="1"/>
              <a:pPr/>
              <a:t>‹nr.›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36405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endParaRPr lang="da-DK" altLang="da-DK"/>
          </a:p>
          <a:p>
            <a:r>
              <a:rPr lang="da-DK" altLang="da-DK" b="1"/>
              <a:t>side </a:t>
            </a:r>
            <a:fld id="{B4F87D2F-596F-4E54-A448-1C6A812A4C0C}" type="slidenum">
              <a:rPr lang="da-DK" altLang="da-DK" b="1"/>
              <a:pPr/>
              <a:t>‹nr.›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282720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79438" y="1984375"/>
            <a:ext cx="3965575" cy="41402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97413" y="1984375"/>
            <a:ext cx="3967162" cy="41402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endParaRPr lang="da-DK" altLang="da-DK"/>
          </a:p>
          <a:p>
            <a:r>
              <a:rPr lang="da-DK" altLang="da-DK" b="1"/>
              <a:t>side </a:t>
            </a:r>
            <a:fld id="{21B3644B-48CA-4A4D-A815-1B7A5C0F2485}" type="slidenum">
              <a:rPr lang="da-DK" altLang="da-DK" b="1"/>
              <a:pPr/>
              <a:t>‹nr.›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362583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endParaRPr lang="da-DK" altLang="da-DK"/>
          </a:p>
          <a:p>
            <a:r>
              <a:rPr lang="da-DK" altLang="da-DK" b="1"/>
              <a:t>side </a:t>
            </a:r>
            <a:fld id="{D34C5744-B051-49E2-B8D7-023DF13EE780}" type="slidenum">
              <a:rPr lang="da-DK" altLang="da-DK" b="1"/>
              <a:pPr/>
              <a:t>‹nr.›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246897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endParaRPr lang="da-DK" altLang="da-DK"/>
          </a:p>
          <a:p>
            <a:r>
              <a:rPr lang="da-DK" altLang="da-DK" b="1"/>
              <a:t>side </a:t>
            </a:r>
            <a:fld id="{0C783680-12DA-48F4-84DD-939DE44031B1}" type="slidenum">
              <a:rPr lang="da-DK" altLang="da-DK" b="1"/>
              <a:pPr/>
              <a:t>‹nr.›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34428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endParaRPr lang="da-DK" altLang="da-DK"/>
          </a:p>
          <a:p>
            <a:r>
              <a:rPr lang="da-DK" altLang="da-DK" b="1"/>
              <a:t>side </a:t>
            </a:r>
            <a:fld id="{BD25D013-39E9-408A-8D29-C340B5479624}" type="slidenum">
              <a:rPr lang="da-DK" altLang="da-DK" b="1"/>
              <a:pPr/>
              <a:t>‹nr.›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70070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endParaRPr lang="da-DK" altLang="da-DK"/>
          </a:p>
          <a:p>
            <a:r>
              <a:rPr lang="da-DK" altLang="da-DK" b="1"/>
              <a:t>side </a:t>
            </a:r>
            <a:fld id="{98CA8F6E-61DC-43CB-98A9-E68F1C5CCD51}" type="slidenum">
              <a:rPr lang="da-DK" altLang="da-DK" b="1"/>
              <a:pPr/>
              <a:t>‹nr.›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215194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endParaRPr lang="da-DK" altLang="da-DK"/>
          </a:p>
          <a:p>
            <a:r>
              <a:rPr lang="da-DK" altLang="da-DK" b="1"/>
              <a:t>side </a:t>
            </a:r>
            <a:fld id="{231FC037-6D8F-4ABE-9A8B-1CA4ACFF9579}" type="slidenum">
              <a:rPr lang="da-DK" altLang="da-DK" b="1"/>
              <a:pPr/>
              <a:t>‹nr.›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194412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Rammeaftaler_LysGroen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9438" y="274638"/>
            <a:ext cx="5384800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9438" y="1984375"/>
            <a:ext cx="8085137" cy="41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45200" y="6256338"/>
            <a:ext cx="26289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0" b="1"/>
            </a:lvl1pPr>
          </a:lstStyle>
          <a:p>
            <a:endParaRPr lang="da-DK" altLang="da-DK" b="0"/>
          </a:p>
          <a:p>
            <a:r>
              <a:rPr lang="da-DK" altLang="da-DK"/>
              <a:t>side </a:t>
            </a:r>
            <a:fld id="{ED5A9E6F-628B-404F-9E87-D695F5CC617B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265113" indent="-265113" algn="l" rtl="0" fontAlgn="base">
        <a:spcBef>
          <a:spcPct val="20000"/>
        </a:spcBef>
        <a:spcAft>
          <a:spcPct val="30000"/>
        </a:spcAft>
        <a:buClr>
          <a:schemeClr val="accent1"/>
        </a:buClr>
        <a:buSzPct val="14000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2698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2714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081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47888" indent="-260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altLang="da-DK"/>
          </a:p>
          <a:p>
            <a:r>
              <a:rPr lang="da-DK" altLang="da-DK" b="1"/>
              <a:t>side </a:t>
            </a:r>
            <a:fld id="{E44D30B1-44A6-4C9E-84A7-1766190C5F24}" type="slidenum">
              <a:rPr lang="da-DK" altLang="da-DK" b="1"/>
              <a:pPr/>
              <a:t>1</a:t>
            </a:fld>
            <a:endParaRPr lang="da-DK" altLang="da-DK" b="1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2400" dirty="0"/>
              <a:t>Lovgrundlag</a:t>
            </a:r>
            <a:br>
              <a:rPr lang="da-DK" altLang="da-DK" sz="2400" dirty="0"/>
            </a:br>
            <a:r>
              <a:rPr lang="da-DK" altLang="da-DK" sz="2400" dirty="0"/>
              <a:t>Bekendtgørelse nr. 1017 19/08/2017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438" y="1445740"/>
            <a:ext cx="8085137" cy="506354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a-DK" sz="1600" b="1" dirty="0">
                <a:latin typeface="Arial" charset="0"/>
                <a:cs typeface="Arial" charset="0"/>
              </a:rPr>
              <a:t>Bekendtgørelse om finansiering af visse ydelser og tilbud efter lov om social service samt betaling for unges ophold i Kriminalforsorgens institutioner</a:t>
            </a:r>
          </a:p>
          <a:p>
            <a:pPr eaLnBrk="1" hangingPunct="1">
              <a:buFont typeface="Wingdings" pitchFamily="2" charset="2"/>
              <a:buNone/>
            </a:pPr>
            <a:endParaRPr lang="da-DK" b="1" dirty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a-DK" b="1" dirty="0">
                <a:latin typeface="Arial" charset="0"/>
                <a:cs typeface="Arial" charset="0"/>
              </a:rPr>
              <a:t>Fastsættelse af takster</a:t>
            </a:r>
          </a:p>
          <a:p>
            <a:pPr indent="0" eaLnBrk="1" hangingPunct="1">
              <a:buFont typeface="Wingdings" pitchFamily="2" charset="2"/>
              <a:buNone/>
            </a:pPr>
            <a:r>
              <a:rPr lang="da-DK" b="1" dirty="0">
                <a:latin typeface="Arial" charset="0"/>
                <a:cs typeface="Arial" charset="0"/>
              </a:rPr>
              <a:t>§ 2. </a:t>
            </a:r>
            <a:r>
              <a:rPr lang="da-DK" dirty="0">
                <a:latin typeface="Arial" charset="0"/>
                <a:cs typeface="Arial" charset="0"/>
              </a:rPr>
              <a:t>Som beregningsgrundlag ved fastsættelse af takster, anvendes de samlede langsigtede gennemsnitsindtægter- og omkostninger ved levering af ydelser efter lov om socialservice.</a:t>
            </a:r>
          </a:p>
          <a:p>
            <a:pPr indent="0">
              <a:buNone/>
            </a:pPr>
            <a:r>
              <a:rPr lang="da-DK" b="1" dirty="0">
                <a:latin typeface="Arial" charset="0"/>
                <a:cs typeface="Arial" charset="0"/>
              </a:rPr>
              <a:t>§ 9.</a:t>
            </a:r>
            <a:r>
              <a:rPr lang="da-DK" dirty="0">
                <a:latin typeface="Arial" charset="0"/>
                <a:cs typeface="Arial" charset="0"/>
              </a:rPr>
              <a:t> Driftsherren skal fastsætte takster for de enkelte ydelser, som driftsherren leverer.</a:t>
            </a:r>
            <a:br>
              <a:rPr lang="da-DK" dirty="0">
                <a:latin typeface="Arial" charset="0"/>
                <a:cs typeface="Arial" charset="0"/>
              </a:rPr>
            </a:br>
            <a:r>
              <a:rPr lang="da-DK" b="1" i="1" dirty="0">
                <a:latin typeface="Arial" charset="0"/>
                <a:cs typeface="Arial" charset="0"/>
              </a:rPr>
              <a:t>Stk. 2.</a:t>
            </a:r>
            <a:r>
              <a:rPr lang="da-DK" i="1" dirty="0">
                <a:latin typeface="Arial" charset="0"/>
                <a:cs typeface="Arial" charset="0"/>
              </a:rPr>
              <a:t> </a:t>
            </a:r>
            <a:r>
              <a:rPr lang="da-DK" dirty="0">
                <a:latin typeface="Arial" charset="0"/>
                <a:cs typeface="Arial" charset="0"/>
              </a:rPr>
              <a:t>Driftsherren kan desuden fastsætte takster for ydelsespakker.</a:t>
            </a:r>
          </a:p>
          <a:p>
            <a:pPr indent="0">
              <a:buNone/>
            </a:pPr>
            <a:endParaRPr lang="da-DK" dirty="0">
              <a:latin typeface="Arial" charset="0"/>
              <a:cs typeface="Arial" charset="0"/>
            </a:endParaRPr>
          </a:p>
          <a:p>
            <a:pPr indent="0">
              <a:buNone/>
            </a:pPr>
            <a:endParaRPr lang="da-DK" sz="1600" dirty="0">
              <a:latin typeface="Arial" charset="0"/>
              <a:cs typeface="Arial" charset="0"/>
            </a:endParaRPr>
          </a:p>
          <a:p>
            <a:pPr indent="0" eaLnBrk="1" hangingPunct="1">
              <a:buFont typeface="Wingdings" pitchFamily="2" charset="2"/>
              <a:buNone/>
            </a:pPr>
            <a:endParaRPr lang="da-DK" alt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Differentiering af takster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400" dirty="0"/>
              <a:t>Økonomien indtastes på tilbuddet.</a:t>
            </a:r>
          </a:p>
          <a:p>
            <a:r>
              <a:rPr lang="da-DK" altLang="da-DK" sz="2400" dirty="0"/>
              <a:t>Pladser og vægte indtastes på ydelsesniveauerne.</a:t>
            </a:r>
          </a:p>
          <a:p>
            <a:r>
              <a:rPr lang="da-DK" altLang="da-DK" sz="2400" dirty="0"/>
              <a:t>Basisbeløb er et beløb som udgør en lige stor andel af taksten på de enkelte ydelsesniveauer.</a:t>
            </a:r>
          </a:p>
          <a:p>
            <a:pPr lvl="1"/>
            <a:r>
              <a:rPr lang="da-DK" altLang="da-DK" sz="2000" dirty="0"/>
              <a:t>Det kan eksempelvis være en nattevagt eller renter og afskrivninger mv. som ikke variere afhængigt af hvor tung borgeren er.</a:t>
            </a:r>
          </a:p>
          <a:p>
            <a:pPr lvl="1"/>
            <a:r>
              <a:rPr lang="da-DK" altLang="da-DK" sz="2000" dirty="0"/>
              <a:t>Det er frivilligt om man vil bruge</a:t>
            </a:r>
          </a:p>
          <a:p>
            <a:pPr marL="457200" lvl="1" indent="0">
              <a:buNone/>
            </a:pPr>
            <a:r>
              <a:rPr lang="da-DK" altLang="da-DK" sz="2000" dirty="0"/>
              <a:t>    basisbeløb/basistakst.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altLang="da-DK"/>
          </a:p>
          <a:p>
            <a:r>
              <a:rPr lang="da-DK" altLang="da-DK" b="1"/>
              <a:t>side </a:t>
            </a:r>
            <a:fld id="{26002DEA-1006-4737-B9D6-66450EF29C1B}" type="slidenum">
              <a:rPr lang="da-DK" altLang="da-DK" b="1" smtClean="0"/>
              <a:pPr/>
              <a:t>10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447994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Differentiering af takster – Kolonne BH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Hvis der er linjer i takstfilen som egentlig er ydelsesniveauer i en differentieret takststruktur</a:t>
            </a:r>
          </a:p>
          <a:p>
            <a:pPr lvl="1">
              <a:defRPr/>
            </a:pPr>
            <a:r>
              <a:rPr lang="da-DK" dirty="0"/>
              <a:t>Anvend ”</a:t>
            </a:r>
            <a:r>
              <a:rPr lang="da-DK" dirty="0" err="1"/>
              <a:t>NøgleDifferentiering</a:t>
            </a:r>
            <a:r>
              <a:rPr lang="da-DK" dirty="0"/>
              <a:t>” kolonnen </a:t>
            </a:r>
          </a:p>
          <a:p>
            <a:pPr marL="0" indent="0">
              <a:buFontTx/>
              <a:buNone/>
              <a:defRPr/>
            </a:pPr>
            <a:endParaRPr lang="da-DK" dirty="0"/>
          </a:p>
        </p:txBody>
      </p:sp>
      <p:sp>
        <p:nvSpPr>
          <p:cNvPr id="28676" name="Pladsholder til sidefod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a-DK" altLang="da-DK"/>
          </a:p>
          <a:p>
            <a:r>
              <a:rPr lang="da-DK" altLang="da-DK" b="1"/>
              <a:t>side </a:t>
            </a:r>
            <a:fld id="{B39BB793-269B-4BD5-BC5E-862EB129499E}" type="slidenum">
              <a:rPr lang="da-DK" altLang="da-DK" b="1" smtClean="0"/>
              <a:pPr/>
              <a:t>11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3033109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Opgørelse af takstreduktioner</a:t>
            </a:r>
          </a:p>
        </p:txBody>
      </p:sp>
      <p:sp>
        <p:nvSpPr>
          <p:cNvPr id="22531" name="Pladsholder til indhold 2"/>
          <p:cNvSpPr>
            <a:spLocks noGrp="1"/>
          </p:cNvSpPr>
          <p:nvPr>
            <p:ph idx="1"/>
          </p:nvPr>
        </p:nvSpPr>
        <p:spPr>
          <a:xfrm>
            <a:off x="579438" y="1611647"/>
            <a:ext cx="8085137" cy="4644691"/>
          </a:xfrm>
        </p:spPr>
        <p:txBody>
          <a:bodyPr/>
          <a:lstStyle/>
          <a:p>
            <a:r>
              <a:rPr lang="da-DK" altLang="da-DK" dirty="0"/>
              <a:t>Beregning sker i fanen Sum2020 </a:t>
            </a:r>
          </a:p>
          <a:p>
            <a:r>
              <a:rPr lang="da-DK" altLang="da-DK" dirty="0"/>
              <a:t>Beregningen omfatter kun tilbud der er omfattet af rammeaftalen i 2019/2020</a:t>
            </a:r>
          </a:p>
          <a:p>
            <a:r>
              <a:rPr lang="da-DK" altLang="da-DK" dirty="0"/>
              <a:t>Beregningsgrundlaget er takstgrundlaget minus rente og afskrivninger</a:t>
            </a:r>
          </a:p>
          <a:p>
            <a:r>
              <a:rPr lang="da-DK" altLang="da-DK" dirty="0"/>
              <a:t>Beregning af takstreduktioner er slettet i </a:t>
            </a:r>
            <a:r>
              <a:rPr lang="da-DK" altLang="da-DK" dirty="0" err="1"/>
              <a:t>takstfilen</a:t>
            </a:r>
            <a:r>
              <a:rPr lang="da-DK" altLang="da-DK" dirty="0"/>
              <a:t> for at gøre den hurtigere – brug makro.  </a:t>
            </a:r>
          </a:p>
          <a:p>
            <a:endParaRPr lang="da-DK" altLang="da-DK" dirty="0"/>
          </a:p>
        </p:txBody>
      </p:sp>
      <p:sp>
        <p:nvSpPr>
          <p:cNvPr id="22532" name="Pladsholder til sidefod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spcAft>
                <a:spcPct val="30000"/>
              </a:spcAft>
              <a:buClr>
                <a:schemeClr val="accent1"/>
              </a:buClr>
              <a:buSzPct val="14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da-DK" altLang="da-DK" sz="1100" dirty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a-DK" altLang="da-DK" sz="1100" b="1" dirty="0"/>
              <a:t>side </a:t>
            </a:r>
            <a:fld id="{94CCE4EF-0676-487D-B2F2-1CE57073AC9D}" type="slidenum">
              <a:rPr lang="da-DK" altLang="da-DK" sz="1100" b="1" smtClean="0"/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12</a:t>
            </a:fld>
            <a:endParaRPr lang="da-DK" altLang="da-DK" sz="1100" b="1" dirty="0"/>
          </a:p>
        </p:txBody>
      </p:sp>
    </p:spTree>
    <p:extLst>
      <p:ext uri="{BB962C8B-B14F-4D97-AF65-F5344CB8AC3E}">
        <p14:creationId xmlns:p14="http://schemas.microsoft.com/office/powerpoint/2010/main" val="627110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Korrektion af takstudviklingen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79438" y="1984375"/>
            <a:ext cx="8085137" cy="4603750"/>
          </a:xfrm>
        </p:spPr>
        <p:txBody>
          <a:bodyPr/>
          <a:lstStyle/>
          <a:p>
            <a:r>
              <a:rPr lang="da-DK" altLang="da-DK" sz="1800" dirty="0"/>
              <a:t>Takstudviklingen beregnes for de videreførte pladser</a:t>
            </a:r>
          </a:p>
          <a:p>
            <a:pPr lvl="1"/>
            <a:r>
              <a:rPr lang="da-DK" altLang="da-DK" sz="1800" dirty="0"/>
              <a:t>Dvs. hvis et tilbud opsplittes eller sammenlægges beregnes det ikke korrekt i takstfilen. Det skal man selv korrigere i Sum2019 fanen.</a:t>
            </a:r>
          </a:p>
          <a:p>
            <a:pPr lvl="1"/>
            <a:r>
              <a:rPr lang="da-DK" altLang="da-DK" sz="1800" dirty="0"/>
              <a:t>Hvornår er et tilbud opsplittet/sammenlagt, og hvornår er det nedlagt/oprettet?</a:t>
            </a:r>
          </a:p>
          <a:p>
            <a:pPr lvl="2"/>
            <a:r>
              <a:rPr lang="da-DK" altLang="da-DK" sz="1800" dirty="0"/>
              <a:t>Som udgangspunkt kan der kigges på, hvor borgerne går hen. </a:t>
            </a:r>
          </a:p>
          <a:p>
            <a:pPr lvl="2"/>
            <a:r>
              <a:rPr lang="da-DK" altLang="da-DK" sz="1800" dirty="0"/>
              <a:t>Hvis den nye tilbudsorganisering reelt omfatter de samme borgere og de samme ydelser, så er det en opsplitning/sammenlægning.</a:t>
            </a:r>
          </a:p>
          <a:p>
            <a:pPr lvl="2"/>
            <a:r>
              <a:rPr lang="da-DK" altLang="da-DK" sz="1800" dirty="0"/>
              <a:t>Hvis det derimod er andre borgere eller nye ydelsestyper, så vil det være en nedlæggelse af det gamle tilbud og oprettelse af et nyt, også selvom det måske er i samme bygningsmæssige ramme.</a:t>
            </a:r>
          </a:p>
          <a:p>
            <a:pPr lvl="1"/>
            <a:endParaRPr lang="da-DK" altLang="da-DK" sz="2000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altLang="da-DK"/>
          </a:p>
          <a:p>
            <a:r>
              <a:rPr lang="da-DK" altLang="da-DK" b="1"/>
              <a:t>side </a:t>
            </a:r>
            <a:fld id="{26002DEA-1006-4737-B9D6-66450EF29C1B}" type="slidenum">
              <a:rPr lang="da-DK" altLang="da-DK" b="1" smtClean="0"/>
              <a:pPr/>
              <a:t>13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2013925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Hjælpeværktøj takstudviklingen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a-DK" altLang="da-DK" dirty="0"/>
              <a:t>Der er udarbejdet et hjælpeværktøj til dette som findes på sekretariatets hjemmeside. </a:t>
            </a:r>
          </a:p>
          <a:p>
            <a:pPr>
              <a:defRPr/>
            </a:pPr>
            <a:r>
              <a:rPr lang="da-DK" altLang="da-DK" dirty="0"/>
              <a:t>I hjælpeværktøjet indtastes oplysninger om tilbuddene i 2020 og i 2021 (pladser, takstgrundlag mv.) samt de pladser der videreføres</a:t>
            </a:r>
          </a:p>
          <a:p>
            <a:pPr>
              <a:defRPr/>
            </a:pPr>
            <a:r>
              <a:rPr lang="da-DK" altLang="da-DK" dirty="0"/>
              <a:t>Herefter giver hjælpeværktøjet de oplysninger der skal tastes i Sum2020 fanen</a:t>
            </a:r>
          </a:p>
          <a:p>
            <a:pPr marL="0" indent="0">
              <a:buFontTx/>
              <a:buNone/>
              <a:defRPr/>
            </a:pPr>
            <a:endParaRPr lang="da-DK" altLang="da-DK" dirty="0"/>
          </a:p>
          <a:p>
            <a:pPr lvl="1">
              <a:defRPr/>
            </a:pPr>
            <a:endParaRPr lang="da-DK" dirty="0"/>
          </a:p>
          <a:p>
            <a:pPr lvl="1">
              <a:defRPr/>
            </a:pPr>
            <a:endParaRPr lang="da-DK" dirty="0"/>
          </a:p>
        </p:txBody>
      </p:sp>
      <p:sp>
        <p:nvSpPr>
          <p:cNvPr id="26628" name="Pladsholder til sidefod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a-DK" altLang="da-DK"/>
          </a:p>
          <a:p>
            <a:r>
              <a:rPr lang="da-DK" altLang="da-DK" b="1"/>
              <a:t>side </a:t>
            </a:r>
            <a:fld id="{2EA1ABDC-D173-49CF-9B22-FD64255FE7AD}" type="slidenum">
              <a:rPr lang="da-DK" altLang="da-DK" b="1" smtClean="0"/>
              <a:pPr/>
              <a:t>14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4216432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/>
              <a:t>Opgørelse af takstreduktioner</a:t>
            </a:r>
          </a:p>
        </p:txBody>
      </p:sp>
      <p:sp>
        <p:nvSpPr>
          <p:cNvPr id="33795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/>
              <a:t>Hvornår:</a:t>
            </a:r>
          </a:p>
          <a:p>
            <a:pPr lvl="1"/>
            <a:r>
              <a:rPr lang="da-DK" altLang="da-DK" dirty="0"/>
              <a:t>Idet takstreduktioner beregnes ud fra de indtastede takster, kendes denne del af takstreduktionerne altså den 1. november</a:t>
            </a:r>
          </a:p>
          <a:p>
            <a:pPr lvl="1"/>
            <a:r>
              <a:rPr lang="da-DK" altLang="da-DK" dirty="0"/>
              <a:t>Herefter har den enkelte driftsherre indtil den 11. december 2020 til at kommentere. Dvs. udfylde felterne D, J, M og P i sum beregningen</a:t>
            </a:r>
          </a:p>
          <a:p>
            <a:pPr lvl="1"/>
            <a:r>
              <a:rPr lang="da-DK" altLang="da-DK" dirty="0"/>
              <a:t>Resultatet kvalificeres af takstgruppen på takstgruppemødet i januar 2021</a:t>
            </a:r>
          </a:p>
          <a:p>
            <a:pPr lvl="1"/>
            <a:r>
              <a:rPr lang="da-DK" altLang="da-DK" dirty="0"/>
              <a:t>Resultatet forventes præsenteret for DASSOS/FU på deres møde i februar 2021</a:t>
            </a:r>
          </a:p>
          <a:p>
            <a:endParaRPr lang="da-DK" altLang="da-DK" dirty="0"/>
          </a:p>
          <a:p>
            <a:endParaRPr lang="da-DK" altLang="da-DK" dirty="0"/>
          </a:p>
        </p:txBody>
      </p:sp>
      <p:sp>
        <p:nvSpPr>
          <p:cNvPr id="33796" name="Pladsholder til sidefod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spcAft>
                <a:spcPct val="30000"/>
              </a:spcAft>
              <a:buClr>
                <a:schemeClr val="accent1"/>
              </a:buClr>
              <a:buSzPct val="14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da-DK" altLang="da-DK" sz="110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a-DK" altLang="da-DK" sz="1100" b="1"/>
              <a:t>side </a:t>
            </a:r>
            <a:fld id="{CE314AFC-1DAE-4235-B884-D894DB0C4374}" type="slidenum">
              <a:rPr lang="da-DK" altLang="da-DK" sz="1100" b="1" smtClean="0"/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15</a:t>
            </a:fld>
            <a:endParaRPr lang="da-DK" altLang="da-DK" sz="1100" b="1"/>
          </a:p>
        </p:txBody>
      </p:sp>
    </p:spTree>
    <p:extLst>
      <p:ext uri="{BB962C8B-B14F-4D97-AF65-F5344CB8AC3E}">
        <p14:creationId xmlns:p14="http://schemas.microsoft.com/office/powerpoint/2010/main" val="1096089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altLang="da-DK"/>
          </a:p>
          <a:p>
            <a:r>
              <a:rPr lang="da-DK" altLang="da-DK" b="1"/>
              <a:t>side </a:t>
            </a:r>
            <a:fld id="{E44D30B1-44A6-4C9E-84A7-1766190C5F24}" type="slidenum">
              <a:rPr lang="da-DK" altLang="da-DK" b="1"/>
              <a:pPr/>
              <a:t>16</a:t>
            </a:fld>
            <a:endParaRPr lang="da-DK" altLang="da-DK" b="1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Resultatopgørelse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438" y="1984375"/>
            <a:ext cx="8085137" cy="4465852"/>
          </a:xfrm>
        </p:spPr>
        <p:txBody>
          <a:bodyPr/>
          <a:lstStyle/>
          <a:p>
            <a:pPr eaLnBrk="1" hangingPunct="1"/>
            <a:r>
              <a:rPr lang="da-DK" sz="2000" dirty="0">
                <a:latin typeface="Arial" charset="0"/>
                <a:cs typeface="Arial" charset="0"/>
              </a:rPr>
              <a:t>Beregning af over-/underskud på taksten.</a:t>
            </a:r>
          </a:p>
          <a:p>
            <a:pPr eaLnBrk="1" hangingPunct="1"/>
            <a:r>
              <a:rPr lang="da-DK" sz="2000" dirty="0">
                <a:latin typeface="Arial" charset="0"/>
                <a:cs typeface="Arial" charset="0"/>
              </a:rPr>
              <a:t>Eventuelle over-/underskud skal indregnes i taksten 2 år efter (dvs. i 2020-taksten).</a:t>
            </a:r>
          </a:p>
          <a:p>
            <a:pPr eaLnBrk="1" hangingPunct="1"/>
            <a:r>
              <a:rPr lang="da-DK" sz="2000" dirty="0">
                <a:latin typeface="Arial" charset="0"/>
                <a:cs typeface="Arial" charset="0"/>
              </a:rPr>
              <a:t>Det er kun over-/underskud på mere end 5 %, der skal indregnes i taksten.</a:t>
            </a:r>
          </a:p>
          <a:p>
            <a:pPr eaLnBrk="1" hangingPunct="1"/>
            <a:r>
              <a:rPr lang="da-DK" sz="2000" dirty="0">
                <a:latin typeface="Arial" charset="0"/>
                <a:cs typeface="Arial" charset="0"/>
              </a:rPr>
              <a:t>Resten går ind i en hensættelse.</a:t>
            </a:r>
          </a:p>
          <a:p>
            <a:pPr eaLnBrk="1" hangingPunct="1"/>
            <a:r>
              <a:rPr lang="da-DK" sz="2000" dirty="0">
                <a:latin typeface="Arial" charset="0"/>
                <a:cs typeface="Arial" charset="0"/>
              </a:rPr>
              <a:t>Hensættelsen skal bruges inden for 5 år.</a:t>
            </a:r>
          </a:p>
          <a:p>
            <a:pPr eaLnBrk="1" hangingPunct="1"/>
            <a:r>
              <a:rPr lang="da-DK" sz="2000" dirty="0">
                <a:latin typeface="Arial" charset="0"/>
                <a:cs typeface="Arial" charset="0"/>
              </a:rPr>
              <a:t>Til </a:t>
            </a:r>
            <a:r>
              <a:rPr lang="da-DK" sz="2000" dirty="0"/>
              <a:t>at dække underskud, effektivisere, kvalitetsudvikle eller lignende.</a:t>
            </a:r>
          </a:p>
          <a:p>
            <a:r>
              <a:rPr lang="da-DK" altLang="da-DK" sz="2000" dirty="0"/>
              <a:t>Eventuelle nye tilbud i 2017 eller 2018 skal også tilføjes fanebladene for 2019 og 2020</a:t>
            </a:r>
          </a:p>
          <a:p>
            <a:pPr eaLnBrk="1" hangingPunct="1"/>
            <a:endParaRPr lang="da-DK" sz="2400" dirty="0">
              <a:latin typeface="Arial" charset="0"/>
              <a:cs typeface="Arial" charset="0"/>
            </a:endParaRPr>
          </a:p>
          <a:p>
            <a:pPr marL="0" indent="0">
              <a:buClr>
                <a:schemeClr val="tx1"/>
              </a:buClr>
              <a:buNone/>
            </a:pP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3775393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Overblik over tilbud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Sammenhæng mellem årene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altLang="da-DK"/>
          </a:p>
          <a:p>
            <a:r>
              <a:rPr lang="da-DK" altLang="da-DK" b="1"/>
              <a:t>side </a:t>
            </a:r>
            <a:fld id="{26002DEA-1006-4737-B9D6-66450EF29C1B}" type="slidenum">
              <a:rPr lang="da-DK" altLang="da-DK" b="1" smtClean="0"/>
              <a:pPr/>
              <a:t>17</a:t>
            </a:fld>
            <a:endParaRPr lang="da-DK" altLang="da-DK" b="1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185" y="2397211"/>
            <a:ext cx="7241058" cy="2977978"/>
          </a:xfrm>
          <a:prstGeom prst="rect">
            <a:avLst/>
          </a:prstGeom>
        </p:spPr>
      </p:pic>
      <p:cxnSp>
        <p:nvCxnSpPr>
          <p:cNvPr id="7" name="Lige pilforbindelse 6"/>
          <p:cNvCxnSpPr/>
          <p:nvPr/>
        </p:nvCxnSpPr>
        <p:spPr>
          <a:xfrm flipH="1" flipV="1">
            <a:off x="4683211" y="2817341"/>
            <a:ext cx="1281027" cy="12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felt 7"/>
          <p:cNvSpPr txBox="1"/>
          <p:nvPr/>
        </p:nvSpPr>
        <p:spPr>
          <a:xfrm>
            <a:off x="6045200" y="2645031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Indtast nøgle</a:t>
            </a:r>
          </a:p>
        </p:txBody>
      </p:sp>
    </p:spTree>
    <p:extLst>
      <p:ext uri="{BB962C8B-B14F-4D97-AF65-F5344CB8AC3E}">
        <p14:creationId xmlns:p14="http://schemas.microsoft.com/office/powerpoint/2010/main" val="790107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Overblik over tilbud – pivot fanen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Der er oprettet en Pivot fane til hvert år</a:t>
            </a:r>
          </a:p>
          <a:p>
            <a:r>
              <a:rPr lang="da-DK" dirty="0"/>
              <a:t>Her er det muligt at få et overblik over hvilke tilbud der er</a:t>
            </a:r>
          </a:p>
          <a:p>
            <a:r>
              <a:rPr lang="da-DK" dirty="0"/>
              <a:t>Tænkt som en hjælp til kontrol og kvalitetssikring</a:t>
            </a:r>
          </a:p>
          <a:p>
            <a:pPr lvl="1"/>
            <a:r>
              <a:rPr lang="da-DK" dirty="0"/>
              <a:t>Er dermed interessant til både at kigge på sig selv og andre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altLang="da-DK"/>
          </a:p>
          <a:p>
            <a:r>
              <a:rPr lang="da-DK" altLang="da-DK" b="1"/>
              <a:t>side </a:t>
            </a:r>
            <a:fld id="{26002DEA-1006-4737-B9D6-66450EF29C1B}" type="slidenum">
              <a:rPr lang="da-DK" altLang="da-DK" b="1" smtClean="0"/>
              <a:pPr/>
              <a:t>18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393268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126DD-F6A0-4A43-966C-28716453E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Lovgrundlag</a:t>
            </a:r>
            <a:br>
              <a:rPr lang="da-DK" dirty="0"/>
            </a:br>
            <a:r>
              <a:rPr lang="da-DK" dirty="0"/>
              <a:t>Beregning af takster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BF8DFE1-6B25-43D7-95E3-E57FD7981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§ 3.</a:t>
            </a:r>
            <a:r>
              <a:rPr lang="da-DK" dirty="0"/>
              <a:t> Kommunale og regionale driftsherrer skal i overensstemmelse med §§ 4-7 indregne tidligere års over- og underskud i beregningsgrundlaget, jf. § 2.</a:t>
            </a:r>
          </a:p>
          <a:p>
            <a:pPr marL="0" indent="0">
              <a:buNone/>
            </a:pPr>
            <a:r>
              <a:rPr lang="da-DK" b="1" dirty="0"/>
              <a:t>§§ 4-7</a:t>
            </a:r>
          </a:p>
          <a:p>
            <a:r>
              <a:rPr lang="da-DK" dirty="0"/>
              <a:t>Over- og underskud &gt; 5 % = den del der overstiger 5 % indregnes senest 2 år efter det år over- underskuddet vedrører.</a:t>
            </a:r>
          </a:p>
          <a:p>
            <a:r>
              <a:rPr lang="da-DK" dirty="0"/>
              <a:t>Overskud ≤ 5 % kan hensættes til senere brug</a:t>
            </a:r>
          </a:p>
          <a:p>
            <a:r>
              <a:rPr lang="da-DK" dirty="0"/>
              <a:t>Underskud ≤ 5 % kan ikke indregnes i taksten, må dækkes ved effektiviseringer eller af tidligere overskud.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A0CCEBA-33FE-4523-8FA5-8A06C57F78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altLang="da-DK"/>
          </a:p>
          <a:p>
            <a:r>
              <a:rPr lang="da-DK" altLang="da-DK" b="1"/>
              <a:t>side </a:t>
            </a:r>
            <a:fld id="{26002DEA-1006-4737-B9D6-66450EF29C1B}" type="slidenum">
              <a:rPr lang="da-DK" altLang="da-DK" b="1" smtClean="0"/>
              <a:pPr/>
              <a:t>2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141681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altLang="da-DK"/>
          </a:p>
          <a:p>
            <a:r>
              <a:rPr lang="da-DK" altLang="da-DK" b="1"/>
              <a:t>side </a:t>
            </a:r>
            <a:fld id="{E44D30B1-44A6-4C9E-84A7-1766190C5F24}" type="slidenum">
              <a:rPr lang="da-DK" altLang="da-DK" b="1"/>
              <a:pPr/>
              <a:t>3</a:t>
            </a:fld>
            <a:endParaRPr lang="da-DK" altLang="da-DK" b="1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01638"/>
            <a:ext cx="5384800" cy="1011237"/>
          </a:xfrm>
        </p:spPr>
        <p:txBody>
          <a:bodyPr/>
          <a:lstStyle/>
          <a:p>
            <a:r>
              <a:rPr lang="da-DK" altLang="da-DK" sz="2400" dirty="0" err="1"/>
              <a:t>Takstfilen</a:t>
            </a:r>
            <a:r>
              <a:rPr lang="da-DK" altLang="da-DK" sz="2400" dirty="0"/>
              <a:t> – Opmærksomhedspunkter</a:t>
            </a:r>
            <a:br>
              <a:rPr lang="da-DK" altLang="da-DK" sz="2400" dirty="0"/>
            </a:br>
            <a:endParaRPr lang="da-DK" altLang="da-DK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da-DK" altLang="da-DK" sz="1800" dirty="0"/>
              <a:t>Regnearket er langsomt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da-DK" altLang="da-DK" sz="1400" dirty="0"/>
              <a:t>Slå automatisk beregning fra</a:t>
            </a:r>
          </a:p>
          <a:p>
            <a:pPr>
              <a:buClr>
                <a:schemeClr val="tx1"/>
              </a:buClr>
            </a:pPr>
            <a:r>
              <a:rPr lang="da-DK" altLang="da-DK" sz="1800" dirty="0"/>
              <a:t>Hjælpetekster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da-DK" altLang="da-DK" sz="1800" dirty="0"/>
              <a:t> </a:t>
            </a:r>
            <a:r>
              <a:rPr lang="da-DK" altLang="da-DK" sz="1400" dirty="0"/>
              <a:t>Klik på linje 1 </a:t>
            </a:r>
            <a:endParaRPr lang="da-DK" altLang="da-DK" sz="1800" dirty="0"/>
          </a:p>
          <a:p>
            <a:pPr>
              <a:buClr>
                <a:schemeClr val="tx1"/>
              </a:buClr>
            </a:pPr>
            <a:r>
              <a:rPr lang="da-DK" altLang="da-DK" sz="1800" dirty="0"/>
              <a:t>Altid en unik nøgle i kolonne A !! – ingen kontrol af dette.</a:t>
            </a:r>
          </a:p>
          <a:p>
            <a:pPr>
              <a:buClr>
                <a:schemeClr val="tx1"/>
              </a:buClr>
            </a:pPr>
            <a:r>
              <a:rPr lang="da-DK" altLang="da-DK" sz="2000" dirty="0"/>
              <a:t>Tilbuddene er kædet sammen fra år til år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da-DK" altLang="da-DK" sz="1600" dirty="0"/>
              <a:t>Dermed overføres over/underskud automatisk til to år efter, det samme gælder hensættelser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a-DK" altLang="da-DK" sz="1800" dirty="0"/>
              <a:t>ALDRIG slette en række – Marker i stedet i kolonne AV</a:t>
            </a:r>
          </a:p>
          <a:p>
            <a:pPr lvl="1">
              <a:buClr>
                <a:schemeClr val="tx1"/>
              </a:buClr>
            </a:pPr>
            <a:r>
              <a:rPr lang="da-DK" altLang="da-DK" sz="1800" dirty="0"/>
              <a:t>Så skal sekretariatet nok slette rækkerne</a:t>
            </a:r>
          </a:p>
          <a:p>
            <a:pPr>
              <a:buClr>
                <a:schemeClr val="tx1"/>
              </a:buClr>
            </a:pPr>
            <a:r>
              <a:rPr lang="da-DK" altLang="da-DK" sz="1800" dirty="0"/>
              <a:t>Sæt aldrig nye rækker ind i mellem de andre linjer, brug i stedet de tomme linjer i bunden</a:t>
            </a:r>
          </a:p>
          <a:p>
            <a:pPr marL="0" indent="0">
              <a:buClr>
                <a:schemeClr val="tx1"/>
              </a:buClr>
              <a:buNone/>
            </a:pPr>
            <a:endParaRPr lang="da-DK" altLang="da-DK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da-DK" altLang="da-DK" dirty="0"/>
          </a:p>
          <a:p>
            <a:pPr marL="0" indent="0">
              <a:buClr>
                <a:schemeClr val="tx1"/>
              </a:buClr>
              <a:buNone/>
            </a:pPr>
            <a:endParaRPr lang="da-DK" altLang="da-DK" dirty="0"/>
          </a:p>
          <a:p>
            <a:pPr marL="0" indent="0">
              <a:buClr>
                <a:schemeClr val="tx1"/>
              </a:buClr>
              <a:buNone/>
            </a:pP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373263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D74FD13-FBBD-468B-9236-EF1BBC738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Indberetning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E3F4E61E-AD6E-476F-8B35-319707B28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F4D36B3-A628-494E-BF0C-9D1C42C1DF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altLang="da-DK"/>
          </a:p>
          <a:p>
            <a:r>
              <a:rPr lang="da-DK" altLang="da-DK" b="1"/>
              <a:t>side </a:t>
            </a:r>
            <a:fld id="{0C783680-12DA-48F4-84DD-939DE44031B1}" type="slidenum">
              <a:rPr lang="da-DK" altLang="da-DK" b="1" smtClean="0"/>
              <a:pPr/>
              <a:t>4</a:t>
            </a:fld>
            <a:endParaRPr lang="da-DK" altLang="da-DK" b="1"/>
          </a:p>
        </p:txBody>
      </p:sp>
      <p:pic>
        <p:nvPicPr>
          <p:cNvPr id="7" name="Pladsholder til billede 5">
            <a:extLst>
              <a:ext uri="{FF2B5EF4-FFF2-40B4-BE49-F238E27FC236}">
                <a16:creationId xmlns:a16="http://schemas.microsoft.com/office/drawing/2014/main" id="{576F6FD8-E12C-44E1-BA74-7FA9A27F4B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9813" y="2041758"/>
            <a:ext cx="5476273" cy="3231683"/>
          </a:xfrm>
        </p:spPr>
      </p:pic>
    </p:spTree>
    <p:extLst>
      <p:ext uri="{BB962C8B-B14F-4D97-AF65-F5344CB8AC3E}">
        <p14:creationId xmlns:p14="http://schemas.microsoft.com/office/powerpoint/2010/main" val="1404979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F9E873-B41A-4AC7-AAA6-5DC05733C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A47FDC50-CF9D-4C24-ACEE-134DE85741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4612" y="992187"/>
            <a:ext cx="4629150" cy="4873625"/>
          </a:xfrm>
        </p:spPr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7CAD059-203D-45C1-A4CB-5CAC87BEC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D3EABC3-90D7-4C30-A23F-43D138D11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altLang="da-DK"/>
          </a:p>
          <a:p>
            <a:r>
              <a:rPr lang="da-DK" altLang="da-DK" b="1"/>
              <a:t>side </a:t>
            </a:r>
            <a:fld id="{231FC037-6D8F-4ABE-9A8B-1CA4ACFF9579}" type="slidenum">
              <a:rPr lang="da-DK" altLang="da-DK" b="1" smtClean="0"/>
              <a:pPr/>
              <a:t>5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2142488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1671A6-6AA5-464A-80BB-3D5B69E2B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F9995EF-5C3C-4F90-B86A-50610C10D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4F3C962-4F71-4477-9B71-438165F95A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altLang="da-DK"/>
          </a:p>
          <a:p>
            <a:r>
              <a:rPr lang="da-DK" altLang="da-DK" b="1"/>
              <a:t>side </a:t>
            </a:r>
            <a:fld id="{98CA8F6E-61DC-43CB-98A9-E68F1C5CCD51}" type="slidenum">
              <a:rPr lang="da-DK" altLang="da-DK" b="1" smtClean="0"/>
              <a:pPr/>
              <a:t>6</a:t>
            </a:fld>
            <a:endParaRPr lang="da-DK" altLang="da-DK" b="1"/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E13BA477-663C-43BE-8503-F86E15D8E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224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altLang="da-DK"/>
          </a:p>
          <a:p>
            <a:r>
              <a:rPr lang="da-DK" altLang="da-DK" b="1"/>
              <a:t>side </a:t>
            </a:r>
            <a:fld id="{E44D30B1-44A6-4C9E-84A7-1766190C5F24}" type="slidenum">
              <a:rPr lang="da-DK" altLang="da-DK" b="1"/>
              <a:pPr/>
              <a:t>7</a:t>
            </a:fld>
            <a:endParaRPr lang="da-DK" altLang="da-DK" b="1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01638"/>
            <a:ext cx="5384800" cy="1011237"/>
          </a:xfrm>
        </p:spPr>
        <p:txBody>
          <a:bodyPr/>
          <a:lstStyle/>
          <a:p>
            <a:r>
              <a:rPr lang="da-DK" altLang="da-DK" dirty="0"/>
              <a:t>Takstfilen – Indberetning af takst 2020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da-DK" dirty="0"/>
              <a:t>Kontrollere Data er korrekt. </a:t>
            </a:r>
          </a:p>
          <a:p>
            <a:pPr lvl="1">
              <a:buClr>
                <a:schemeClr val="tx1"/>
              </a:buClr>
            </a:pPr>
            <a:r>
              <a:rPr lang="da-DK" sz="1200" dirty="0"/>
              <a:t>Rammeaftale Sand/falsk</a:t>
            </a:r>
          </a:p>
          <a:p>
            <a:pPr lvl="1">
              <a:buClr>
                <a:schemeClr val="tx1"/>
              </a:buClr>
            </a:pPr>
            <a:r>
              <a:rPr lang="da-DK" sz="1200" dirty="0"/>
              <a:t>Dag/Døgn/Timer – HUSK timer</a:t>
            </a:r>
          </a:p>
          <a:p>
            <a:pPr lvl="1">
              <a:buClr>
                <a:schemeClr val="tx1"/>
              </a:buClr>
            </a:pPr>
            <a:r>
              <a:rPr lang="da-DK" sz="1200" dirty="0"/>
              <a:t>Målgruppe</a:t>
            </a:r>
          </a:p>
          <a:p>
            <a:pPr lvl="1">
              <a:buClr>
                <a:schemeClr val="tx1"/>
              </a:buClr>
            </a:pPr>
            <a:r>
              <a:rPr lang="da-DK" altLang="da-DK" sz="1200" dirty="0"/>
              <a:t>Paragraf</a:t>
            </a:r>
            <a:endParaRPr lang="da-DK" sz="1200" dirty="0"/>
          </a:p>
          <a:p>
            <a:pPr lvl="1">
              <a:buClr>
                <a:schemeClr val="tx1"/>
              </a:buClr>
            </a:pPr>
            <a:r>
              <a:rPr lang="da-DK" sz="1200" dirty="0"/>
              <a:t>Pladser</a:t>
            </a:r>
          </a:p>
          <a:p>
            <a:pPr>
              <a:buClr>
                <a:schemeClr val="tx1"/>
              </a:buClr>
            </a:pPr>
            <a:r>
              <a:rPr lang="da-DK" altLang="da-DK" dirty="0"/>
              <a:t>Tilbuddets navn i kolonne C. Samme navn bruges til at kæde ”tilbud sammen” (eksempelvis med samme centerleder) Tilbuddets over/underskud opgøres pr. tilbud som tilbuddet er defineret i kolonne C</a:t>
            </a:r>
          </a:p>
        </p:txBody>
      </p:sp>
    </p:spTree>
    <p:extLst>
      <p:ext uri="{BB962C8B-B14F-4D97-AF65-F5344CB8AC3E}">
        <p14:creationId xmlns:p14="http://schemas.microsoft.com/office/powerpoint/2010/main" val="29283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Indberetning af takster 2020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79438" y="1792351"/>
            <a:ext cx="8085137" cy="4140200"/>
          </a:xfrm>
        </p:spPr>
        <p:txBody>
          <a:bodyPr/>
          <a:lstStyle/>
          <a:p>
            <a:r>
              <a:rPr lang="da-DK" altLang="da-DK" sz="2400" dirty="0"/>
              <a:t>Tilbud fra 2019</a:t>
            </a:r>
          </a:p>
          <a:p>
            <a:r>
              <a:rPr lang="da-DK" altLang="da-DK" sz="2000" dirty="0"/>
              <a:t>Fortrykt med tilbud, navn, pladstal, kapitalomkostninger, tjenestemænd og regulering fra tidligere år.</a:t>
            </a:r>
          </a:p>
          <a:p>
            <a:pPr lvl="1"/>
            <a:r>
              <a:rPr lang="da-DK" altLang="da-DK" sz="2000" dirty="0"/>
              <a:t>Ret og suppler med budgetoplysninger. </a:t>
            </a:r>
          </a:p>
          <a:p>
            <a:pPr lvl="1"/>
            <a:r>
              <a:rPr lang="da-DK" altLang="da-DK" sz="2000" dirty="0"/>
              <a:t>Tal i de grå kolonner (L til Q) fordeles mellem tilbuddene indenfor samme institutionen.</a:t>
            </a:r>
          </a:p>
          <a:p>
            <a:pPr lvl="1"/>
            <a:r>
              <a:rPr lang="da-DK" altLang="da-DK" sz="2000" dirty="0"/>
              <a:t>Satser for beregning af administration kan ændres på fanen ”Lister”.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altLang="da-DK"/>
          </a:p>
          <a:p>
            <a:r>
              <a:rPr lang="da-DK" altLang="da-DK" b="1"/>
              <a:t>side </a:t>
            </a:r>
            <a:fld id="{26002DEA-1006-4737-B9D6-66450EF29C1B}" type="slidenum">
              <a:rPr lang="da-DK" altLang="da-DK" b="1" smtClean="0"/>
              <a:pPr/>
              <a:t>8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452589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Differentiering af takster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400" dirty="0"/>
              <a:t>Det er muligt at opdele det enkelte tilbud i ydelsesniveauer med forskellig takst – Differentierede takster</a:t>
            </a:r>
          </a:p>
          <a:p>
            <a:r>
              <a:rPr lang="da-DK" altLang="da-DK" sz="2400" dirty="0"/>
              <a:t>Der er lavet en makro knap dertil</a:t>
            </a:r>
          </a:p>
          <a:p>
            <a:r>
              <a:rPr lang="da-DK" altLang="da-DK" sz="2400" dirty="0"/>
              <a:t>Idet det er en makro kan det give sikkerhedsadvarsler</a:t>
            </a:r>
          </a:p>
          <a:p>
            <a:r>
              <a:rPr lang="da-DK" altLang="da-DK" sz="2400" dirty="0"/>
              <a:t>Makroen spørger til to ting:</a:t>
            </a:r>
          </a:p>
          <a:p>
            <a:pPr lvl="1"/>
            <a:r>
              <a:rPr lang="da-DK" altLang="da-DK" sz="2000" dirty="0"/>
              <a:t>Nøglen på tilbuddet der skal differentieres.</a:t>
            </a:r>
          </a:p>
          <a:p>
            <a:pPr lvl="1"/>
            <a:r>
              <a:rPr lang="da-DK" altLang="da-DK" sz="2000" dirty="0"/>
              <a:t>Antal differentieringsniveauer.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altLang="da-DK"/>
          </a:p>
          <a:p>
            <a:r>
              <a:rPr lang="da-DK" altLang="da-DK" b="1"/>
              <a:t>side </a:t>
            </a:r>
            <a:fld id="{26002DEA-1006-4737-B9D6-66450EF29C1B}" type="slidenum">
              <a:rPr lang="da-DK" altLang="da-DK" b="1" smtClean="0"/>
              <a:pPr/>
              <a:t>9</a:t>
            </a:fld>
            <a:endParaRPr lang="da-DK" altLang="da-DK" b="1"/>
          </a:p>
        </p:txBody>
      </p:sp>
    </p:spTree>
    <p:extLst>
      <p:ext uri="{BB962C8B-B14F-4D97-AF65-F5344CB8AC3E}">
        <p14:creationId xmlns:p14="http://schemas.microsoft.com/office/powerpoint/2010/main" val="3367101506"/>
      </p:ext>
    </p:extLst>
  </p:cSld>
  <p:clrMapOvr>
    <a:masterClrMapping/>
  </p:clrMapOvr>
</p:sld>
</file>

<file path=ppt/theme/theme1.xml><?xml version="1.0" encoding="utf-8"?>
<a:theme xmlns:a="http://schemas.openxmlformats.org/drawingml/2006/main" name="VB med grafik">
  <a:themeElements>
    <a:clrScheme name="VB med grafik 1">
      <a:dk1>
        <a:srgbClr val="000000"/>
      </a:dk1>
      <a:lt1>
        <a:srgbClr val="FFFFFF"/>
      </a:lt1>
      <a:dk2>
        <a:srgbClr val="000000"/>
      </a:dk2>
      <a:lt2>
        <a:srgbClr val="B3D234"/>
      </a:lt2>
      <a:accent1>
        <a:srgbClr val="133F39"/>
      </a:accent1>
      <a:accent2>
        <a:srgbClr val="1C3F60"/>
      </a:accent2>
      <a:accent3>
        <a:srgbClr val="FFFFFF"/>
      </a:accent3>
      <a:accent4>
        <a:srgbClr val="000000"/>
      </a:accent4>
      <a:accent5>
        <a:srgbClr val="AAAFAE"/>
      </a:accent5>
      <a:accent6>
        <a:srgbClr val="183856"/>
      </a:accent6>
      <a:hlink>
        <a:srgbClr val="951548"/>
      </a:hlink>
      <a:folHlink>
        <a:srgbClr val="ECD21C"/>
      </a:folHlink>
    </a:clrScheme>
    <a:fontScheme name="VB med grafi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B med grafik 1">
        <a:dk1>
          <a:srgbClr val="000000"/>
        </a:dk1>
        <a:lt1>
          <a:srgbClr val="FFFFFF"/>
        </a:lt1>
        <a:dk2>
          <a:srgbClr val="000000"/>
        </a:dk2>
        <a:lt2>
          <a:srgbClr val="B3D234"/>
        </a:lt2>
        <a:accent1>
          <a:srgbClr val="133F39"/>
        </a:accent1>
        <a:accent2>
          <a:srgbClr val="1C3F60"/>
        </a:accent2>
        <a:accent3>
          <a:srgbClr val="FFFFFF"/>
        </a:accent3>
        <a:accent4>
          <a:srgbClr val="000000"/>
        </a:accent4>
        <a:accent5>
          <a:srgbClr val="AAAFAE"/>
        </a:accent5>
        <a:accent6>
          <a:srgbClr val="183856"/>
        </a:accent6>
        <a:hlink>
          <a:srgbClr val="951548"/>
        </a:hlink>
        <a:folHlink>
          <a:srgbClr val="ECD21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VB med grafik</Template>
  <TotalTime>1827</TotalTime>
  <Words>1158</Words>
  <Application>Microsoft Office PowerPoint</Application>
  <PresentationFormat>Skærmshow (4:3)</PresentationFormat>
  <Paragraphs>158</Paragraphs>
  <Slides>18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VB med grafik</vt:lpstr>
      <vt:lpstr>Lovgrundlag Bekendtgørelse nr. 1017 19/08/2017</vt:lpstr>
      <vt:lpstr>Lovgrundlag Beregning af takster</vt:lpstr>
      <vt:lpstr>Takstfilen – Opmærksomhedspunkter </vt:lpstr>
      <vt:lpstr>Indberetning  </vt:lpstr>
      <vt:lpstr>PowerPoint-præsentation</vt:lpstr>
      <vt:lpstr>PowerPoint-præsentation</vt:lpstr>
      <vt:lpstr>Takstfilen – Indberetning af takst 2020</vt:lpstr>
      <vt:lpstr>Indberetning af takster 2020</vt:lpstr>
      <vt:lpstr>Differentiering af takster</vt:lpstr>
      <vt:lpstr>Differentiering af takster</vt:lpstr>
      <vt:lpstr>Differentiering af takster – Kolonne BH</vt:lpstr>
      <vt:lpstr>Opgørelse af takstreduktioner</vt:lpstr>
      <vt:lpstr>Korrektion af takstudviklingen</vt:lpstr>
      <vt:lpstr>Hjælpeværktøj takstudviklingen</vt:lpstr>
      <vt:lpstr>Opgørelse af takstreduktioner</vt:lpstr>
      <vt:lpstr>Resultatopgørelse</vt:lpstr>
      <vt:lpstr>Overblik over tilbud</vt:lpstr>
      <vt:lpstr>Overblik over tilbud – pivot fanen</vt:lpstr>
    </vt:vector>
  </TitlesOfParts>
  <Company>Viborg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vpbro</dc:creator>
  <cp:lastModifiedBy>Karen Toft</cp:lastModifiedBy>
  <cp:revision>112</cp:revision>
  <cp:lastPrinted>2019-08-14T08:19:20Z</cp:lastPrinted>
  <dcterms:created xsi:type="dcterms:W3CDTF">2007-01-18T07:18:15Z</dcterms:created>
  <dcterms:modified xsi:type="dcterms:W3CDTF">2020-08-04T12:26:44Z</dcterms:modified>
</cp:coreProperties>
</file>