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5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5" r:id="rId3"/>
    <p:sldId id="266" r:id="rId4"/>
    <p:sldId id="267" r:id="rId5"/>
    <p:sldId id="272" r:id="rId6"/>
    <p:sldId id="282" r:id="rId7"/>
    <p:sldId id="273" r:id="rId8"/>
    <p:sldId id="280" r:id="rId9"/>
    <p:sldId id="281" r:id="rId10"/>
    <p:sldId id="283" r:id="rId11"/>
  </p:sldIdLst>
  <p:sldSz cx="9144000" cy="6858000" type="screen4x3"/>
  <p:notesSz cx="6888163" cy="10020300"/>
  <p:custDataLst>
    <p:tags r:id="rId1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8E0"/>
    <a:srgbClr val="DED5CB"/>
    <a:srgbClr val="CDDEF3"/>
    <a:srgbClr val="D2E4BE"/>
    <a:srgbClr val="BCB5B2"/>
    <a:srgbClr val="CDE7EE"/>
    <a:srgbClr val="ECE38A"/>
    <a:srgbClr val="C6C7C9"/>
    <a:srgbClr val="BAD9C1"/>
    <a:srgbClr val="E9D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1047" autoAdjust="0"/>
  </p:normalViewPr>
  <p:slideViewPr>
    <p:cSldViewPr showGuides="1">
      <p:cViewPr varScale="1">
        <p:scale>
          <a:sx n="56" d="100"/>
          <a:sy n="56" d="100"/>
        </p:scale>
        <p:origin x="2580" y="7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47E5E-289F-4A17-878E-269079A61F4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D84475C3-A498-4A56-ABA9-D6C592C4C8F4}">
      <dgm:prSet phldrT="[Tekst]"/>
      <dgm:spPr/>
      <dgm:t>
        <a:bodyPr/>
        <a:lstStyle/>
        <a:p>
          <a:r>
            <a:rPr lang="da-DK" dirty="0" smtClean="0"/>
            <a:t>Generel model beskrivelse af specialiseringsniveauer (oktober 2020)</a:t>
          </a:r>
          <a:endParaRPr lang="da-DK" dirty="0"/>
        </a:p>
      </dgm:t>
    </dgm:pt>
    <dgm:pt modelId="{1668FC03-BC0E-4BB9-A4AC-600F2AD032A6}" type="parTrans" cxnId="{AF92206F-144A-4BC1-8050-528A3CE806BA}">
      <dgm:prSet/>
      <dgm:spPr/>
      <dgm:t>
        <a:bodyPr/>
        <a:lstStyle/>
        <a:p>
          <a:endParaRPr lang="da-DK"/>
        </a:p>
      </dgm:t>
    </dgm:pt>
    <dgm:pt modelId="{07879E13-99A2-4D16-9FAD-7C8A05EFB930}" type="sibTrans" cxnId="{AF92206F-144A-4BC1-8050-528A3CE806BA}">
      <dgm:prSet/>
      <dgm:spPr/>
      <dgm:t>
        <a:bodyPr/>
        <a:lstStyle/>
        <a:p>
          <a:endParaRPr lang="da-DK"/>
        </a:p>
      </dgm:t>
    </dgm:pt>
    <dgm:pt modelId="{4C13E133-718D-441B-A096-EE5A4C1B2830}">
      <dgm:prSet phldrT="[Tekst]"/>
      <dgm:spPr>
        <a:effectLst/>
      </dgm:spPr>
      <dgm:t>
        <a:bodyPr/>
        <a:lstStyle/>
        <a:p>
          <a:r>
            <a:rPr lang="da-DK" dirty="0" smtClean="0"/>
            <a:t>Målgruppebeskrivelser og systematik for indplacering af leverandører (december/marts 2020)</a:t>
          </a:r>
          <a:endParaRPr lang="da-DK" dirty="0"/>
        </a:p>
      </dgm:t>
    </dgm:pt>
    <dgm:pt modelId="{11D0D3B5-66AF-4683-8568-54E98D598FF9}" type="parTrans" cxnId="{51273EFE-7816-42E9-9E2E-0A46164F282C}">
      <dgm:prSet/>
      <dgm:spPr/>
      <dgm:t>
        <a:bodyPr/>
        <a:lstStyle/>
        <a:p>
          <a:endParaRPr lang="da-DK"/>
        </a:p>
      </dgm:t>
    </dgm:pt>
    <dgm:pt modelId="{AEB0D027-823D-4BA6-8383-CC7BE1E90B4E}" type="sibTrans" cxnId="{51273EFE-7816-42E9-9E2E-0A46164F282C}">
      <dgm:prSet/>
      <dgm:spPr/>
      <dgm:t>
        <a:bodyPr/>
        <a:lstStyle/>
        <a:p>
          <a:endParaRPr lang="da-DK"/>
        </a:p>
      </dgm:t>
    </dgm:pt>
    <dgm:pt modelId="{F29ECF7D-951B-40D4-AC8A-2E7DC5D27368}">
      <dgm:prSet phldrT="[Tekst]"/>
      <dgm:spPr/>
      <dgm:t>
        <a:bodyPr/>
        <a:lstStyle/>
        <a:p>
          <a:r>
            <a:rPr lang="da-DK" dirty="0" smtClean="0"/>
            <a:t>Socialtilsynenes indplacering af leverandører (juni 2021)</a:t>
          </a:r>
          <a:endParaRPr lang="da-DK" dirty="0"/>
        </a:p>
      </dgm:t>
    </dgm:pt>
    <dgm:pt modelId="{002D411C-55FA-4BCE-BAFA-7242F2A75C43}" type="parTrans" cxnId="{3694CCBA-4182-44E6-B827-97937A250541}">
      <dgm:prSet/>
      <dgm:spPr/>
      <dgm:t>
        <a:bodyPr/>
        <a:lstStyle/>
        <a:p>
          <a:endParaRPr lang="da-DK"/>
        </a:p>
      </dgm:t>
    </dgm:pt>
    <dgm:pt modelId="{A3F4A27B-ED4D-4990-8B5C-FA6A804E6CEC}" type="sibTrans" cxnId="{3694CCBA-4182-44E6-B827-97937A250541}">
      <dgm:prSet/>
      <dgm:spPr/>
      <dgm:t>
        <a:bodyPr/>
        <a:lstStyle/>
        <a:p>
          <a:endParaRPr lang="da-DK"/>
        </a:p>
      </dgm:t>
    </dgm:pt>
    <dgm:pt modelId="{A7E29B9F-754C-41EE-89A8-8B337CEE596B}">
      <dgm:prSet/>
      <dgm:spPr/>
      <dgm:t>
        <a:bodyPr/>
        <a:lstStyle/>
        <a:p>
          <a:r>
            <a:rPr lang="da-DK" dirty="0" smtClean="0"/>
            <a:t>Evaluering af generel model (august 2021)</a:t>
          </a:r>
        </a:p>
      </dgm:t>
    </dgm:pt>
    <dgm:pt modelId="{687DD97A-311B-4AA0-BF13-E5995E23705F}" type="parTrans" cxnId="{64EF580B-B587-4F9A-A5EB-4C6C36854F2E}">
      <dgm:prSet/>
      <dgm:spPr/>
      <dgm:t>
        <a:bodyPr/>
        <a:lstStyle/>
        <a:p>
          <a:endParaRPr lang="da-DK"/>
        </a:p>
      </dgm:t>
    </dgm:pt>
    <dgm:pt modelId="{0A1E5734-20AA-43C8-9356-17753F99DF3F}" type="sibTrans" cxnId="{64EF580B-B587-4F9A-A5EB-4C6C36854F2E}">
      <dgm:prSet/>
      <dgm:spPr/>
      <dgm:t>
        <a:bodyPr/>
        <a:lstStyle/>
        <a:p>
          <a:endParaRPr lang="da-DK"/>
        </a:p>
      </dgm:t>
    </dgm:pt>
    <dgm:pt modelId="{8DC81B35-08B7-4EE9-81A4-67DB8B677712}">
      <dgm:prSet/>
      <dgm:spPr/>
      <dgm:t>
        <a:bodyPr/>
        <a:lstStyle/>
        <a:p>
          <a:r>
            <a:rPr lang="da-DK" dirty="0" smtClean="0"/>
            <a:t>Justering af generel model (september 2021)</a:t>
          </a:r>
        </a:p>
      </dgm:t>
    </dgm:pt>
    <dgm:pt modelId="{83FB0502-EBBE-427B-86EC-039E59957D45}" type="parTrans" cxnId="{F0309F00-CC14-4E79-A878-554B5348D706}">
      <dgm:prSet/>
      <dgm:spPr/>
      <dgm:t>
        <a:bodyPr/>
        <a:lstStyle/>
        <a:p>
          <a:endParaRPr lang="da-DK"/>
        </a:p>
      </dgm:t>
    </dgm:pt>
    <dgm:pt modelId="{2CDFC8D6-BE28-4968-AD67-D18FFF595818}" type="sibTrans" cxnId="{F0309F00-CC14-4E79-A878-554B5348D706}">
      <dgm:prSet/>
      <dgm:spPr/>
      <dgm:t>
        <a:bodyPr/>
        <a:lstStyle/>
        <a:p>
          <a:endParaRPr lang="da-DK"/>
        </a:p>
      </dgm:t>
    </dgm:pt>
    <dgm:pt modelId="{DBBC42C8-ACBA-4D83-8833-9C9AE856A85E}" type="pres">
      <dgm:prSet presAssocID="{50A47E5E-289F-4A17-878E-269079A61F4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A7E19C1-5E1D-4B54-9576-F2C34AC1FDA3}" type="pres">
      <dgm:prSet presAssocID="{50A47E5E-289F-4A17-878E-269079A61F4D}" presName="dummyMaxCanvas" presStyleCnt="0">
        <dgm:presLayoutVars/>
      </dgm:prSet>
      <dgm:spPr/>
      <dgm:t>
        <a:bodyPr/>
        <a:lstStyle/>
        <a:p>
          <a:endParaRPr lang="da-DK"/>
        </a:p>
      </dgm:t>
    </dgm:pt>
    <dgm:pt modelId="{752CA5C6-6FF6-4A94-AB56-C72131045624}" type="pres">
      <dgm:prSet presAssocID="{50A47E5E-289F-4A17-878E-269079A61F4D}" presName="FiveNodes_1" presStyleLbl="node1" presStyleIdx="0" presStyleCnt="5" custLinFactNeighborX="-2647" custLinFactNeighborY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E357B15-909A-427D-92DB-FDE16E9DAE95}" type="pres">
      <dgm:prSet presAssocID="{50A47E5E-289F-4A17-878E-269079A61F4D}" presName="FiveNodes_2" presStyleLbl="node1" presStyleIdx="1" presStyleCnt="5" custLinFactNeighborX="-634" custLinFactNeighborY="200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6272577-3E37-4159-86E9-FFF7E57A14FA}" type="pres">
      <dgm:prSet presAssocID="{50A47E5E-289F-4A17-878E-269079A61F4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6157809-F2A6-421C-B1D8-E837FBEDBD0C}" type="pres">
      <dgm:prSet presAssocID="{50A47E5E-289F-4A17-878E-269079A61F4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148B230-7C9F-4E09-B996-1DE70EA09AE5}" type="pres">
      <dgm:prSet presAssocID="{50A47E5E-289F-4A17-878E-269079A61F4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1380A6D-0858-4CDD-921A-D150FE8609CF}" type="pres">
      <dgm:prSet presAssocID="{50A47E5E-289F-4A17-878E-269079A61F4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2A0619-1271-4B72-94E2-FA7984E4D039}" type="pres">
      <dgm:prSet presAssocID="{50A47E5E-289F-4A17-878E-269079A61F4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6B68BBB-FA7A-43F1-AE69-385B1D7B0F63}" type="pres">
      <dgm:prSet presAssocID="{50A47E5E-289F-4A17-878E-269079A61F4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A013977-9FB8-44FE-A14A-40FBDEB36FC6}" type="pres">
      <dgm:prSet presAssocID="{50A47E5E-289F-4A17-878E-269079A61F4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092D1A0-2459-4D16-98DD-30862FFC87C1}" type="pres">
      <dgm:prSet presAssocID="{50A47E5E-289F-4A17-878E-269079A61F4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33A355-6F74-4E19-9E0D-CD8E91638A65}" type="pres">
      <dgm:prSet presAssocID="{50A47E5E-289F-4A17-878E-269079A61F4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0BFDB20-3233-4A77-8B11-185D68339791}" type="pres">
      <dgm:prSet presAssocID="{50A47E5E-289F-4A17-878E-269079A61F4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609878-B921-4BD5-B2C5-479C8BBE3C0F}" type="pres">
      <dgm:prSet presAssocID="{50A47E5E-289F-4A17-878E-269079A61F4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472CB37-BFF0-472B-B25F-8769182FA3BB}" type="pres">
      <dgm:prSet presAssocID="{50A47E5E-289F-4A17-878E-269079A61F4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1D9485D-9790-4B76-8BB6-9BD458A3103C}" type="presOf" srcId="{D84475C3-A498-4A56-ABA9-D6C592C4C8F4}" destId="{752CA5C6-6FF6-4A94-AB56-C72131045624}" srcOrd="0" destOrd="0" presId="urn:microsoft.com/office/officeart/2005/8/layout/vProcess5"/>
    <dgm:cxn modelId="{18D6BABA-E257-41B1-9912-0F5A3CAB8CCB}" type="presOf" srcId="{F29ECF7D-951B-40D4-AC8A-2E7DC5D27368}" destId="{C0BFDB20-3233-4A77-8B11-185D68339791}" srcOrd="1" destOrd="0" presId="urn:microsoft.com/office/officeart/2005/8/layout/vProcess5"/>
    <dgm:cxn modelId="{AF92206F-144A-4BC1-8050-528A3CE806BA}" srcId="{50A47E5E-289F-4A17-878E-269079A61F4D}" destId="{D84475C3-A498-4A56-ABA9-D6C592C4C8F4}" srcOrd="0" destOrd="0" parTransId="{1668FC03-BC0E-4BB9-A4AC-600F2AD032A6}" sibTransId="{07879E13-99A2-4D16-9FAD-7C8A05EFB930}"/>
    <dgm:cxn modelId="{3F163A96-8423-4386-8E6C-2397132406A9}" type="presOf" srcId="{A7E29B9F-754C-41EE-89A8-8B337CEE596B}" destId="{97609878-B921-4BD5-B2C5-479C8BBE3C0F}" srcOrd="1" destOrd="0" presId="urn:microsoft.com/office/officeart/2005/8/layout/vProcess5"/>
    <dgm:cxn modelId="{9766E1B5-E730-45CF-8D3B-8B52EEB345B7}" type="presOf" srcId="{D84475C3-A498-4A56-ABA9-D6C592C4C8F4}" destId="{B092D1A0-2459-4D16-98DD-30862FFC87C1}" srcOrd="1" destOrd="0" presId="urn:microsoft.com/office/officeart/2005/8/layout/vProcess5"/>
    <dgm:cxn modelId="{B84E6579-748B-4296-A551-1AC27A0DADC8}" type="presOf" srcId="{07879E13-99A2-4D16-9FAD-7C8A05EFB930}" destId="{D1380A6D-0858-4CDD-921A-D150FE8609CF}" srcOrd="0" destOrd="0" presId="urn:microsoft.com/office/officeart/2005/8/layout/vProcess5"/>
    <dgm:cxn modelId="{B4271382-9A89-44F5-976D-8EACA8DD8AE8}" type="presOf" srcId="{50A47E5E-289F-4A17-878E-269079A61F4D}" destId="{DBBC42C8-ACBA-4D83-8833-9C9AE856A85E}" srcOrd="0" destOrd="0" presId="urn:microsoft.com/office/officeart/2005/8/layout/vProcess5"/>
    <dgm:cxn modelId="{A1AEB5C5-CEAD-40E3-80C5-4F6CAB50D8B9}" type="presOf" srcId="{4C13E133-718D-441B-A096-EE5A4C1B2830}" destId="{1A33A355-6F74-4E19-9E0D-CD8E91638A65}" srcOrd="1" destOrd="0" presId="urn:microsoft.com/office/officeart/2005/8/layout/vProcess5"/>
    <dgm:cxn modelId="{F0309F00-CC14-4E79-A878-554B5348D706}" srcId="{50A47E5E-289F-4A17-878E-269079A61F4D}" destId="{8DC81B35-08B7-4EE9-81A4-67DB8B677712}" srcOrd="4" destOrd="0" parTransId="{83FB0502-EBBE-427B-86EC-039E59957D45}" sibTransId="{2CDFC8D6-BE28-4968-AD67-D18FFF595818}"/>
    <dgm:cxn modelId="{3694CCBA-4182-44E6-B827-97937A250541}" srcId="{50A47E5E-289F-4A17-878E-269079A61F4D}" destId="{F29ECF7D-951B-40D4-AC8A-2E7DC5D27368}" srcOrd="2" destOrd="0" parTransId="{002D411C-55FA-4BCE-BAFA-7242F2A75C43}" sibTransId="{A3F4A27B-ED4D-4990-8B5C-FA6A804E6CEC}"/>
    <dgm:cxn modelId="{51273EFE-7816-42E9-9E2E-0A46164F282C}" srcId="{50A47E5E-289F-4A17-878E-269079A61F4D}" destId="{4C13E133-718D-441B-A096-EE5A4C1B2830}" srcOrd="1" destOrd="0" parTransId="{11D0D3B5-66AF-4683-8568-54E98D598FF9}" sibTransId="{AEB0D027-823D-4BA6-8383-CC7BE1E90B4E}"/>
    <dgm:cxn modelId="{F3B279A6-30EE-4E5B-9202-17FAEFDD595A}" type="presOf" srcId="{A3F4A27B-ED4D-4990-8B5C-FA6A804E6CEC}" destId="{46B68BBB-FA7A-43F1-AE69-385B1D7B0F63}" srcOrd="0" destOrd="0" presId="urn:microsoft.com/office/officeart/2005/8/layout/vProcess5"/>
    <dgm:cxn modelId="{79208FD1-3427-4181-BA8C-1E7F701F3CCB}" type="presOf" srcId="{8DC81B35-08B7-4EE9-81A4-67DB8B677712}" destId="{E148B230-7C9F-4E09-B996-1DE70EA09AE5}" srcOrd="0" destOrd="0" presId="urn:microsoft.com/office/officeart/2005/8/layout/vProcess5"/>
    <dgm:cxn modelId="{7F81081E-BB20-41E5-8F81-5E291078FBD5}" type="presOf" srcId="{4C13E133-718D-441B-A096-EE5A4C1B2830}" destId="{9E357B15-909A-427D-92DB-FDE16E9DAE95}" srcOrd="0" destOrd="0" presId="urn:microsoft.com/office/officeart/2005/8/layout/vProcess5"/>
    <dgm:cxn modelId="{D8BCE9B7-1002-4164-B68D-D48721AF4DCD}" type="presOf" srcId="{F29ECF7D-951B-40D4-AC8A-2E7DC5D27368}" destId="{A6272577-3E37-4159-86E9-FFF7E57A14FA}" srcOrd="0" destOrd="0" presId="urn:microsoft.com/office/officeart/2005/8/layout/vProcess5"/>
    <dgm:cxn modelId="{D5826BE1-0DDD-44F9-A35B-CABD8E5415D8}" type="presOf" srcId="{A7E29B9F-754C-41EE-89A8-8B337CEE596B}" destId="{86157809-F2A6-421C-B1D8-E837FBEDBD0C}" srcOrd="0" destOrd="0" presId="urn:microsoft.com/office/officeart/2005/8/layout/vProcess5"/>
    <dgm:cxn modelId="{AD13FDFF-B1F4-456F-A22E-F3AB32484A2D}" type="presOf" srcId="{8DC81B35-08B7-4EE9-81A4-67DB8B677712}" destId="{9472CB37-BFF0-472B-B25F-8769182FA3BB}" srcOrd="1" destOrd="0" presId="urn:microsoft.com/office/officeart/2005/8/layout/vProcess5"/>
    <dgm:cxn modelId="{64EF580B-B587-4F9A-A5EB-4C6C36854F2E}" srcId="{50A47E5E-289F-4A17-878E-269079A61F4D}" destId="{A7E29B9F-754C-41EE-89A8-8B337CEE596B}" srcOrd="3" destOrd="0" parTransId="{687DD97A-311B-4AA0-BF13-E5995E23705F}" sibTransId="{0A1E5734-20AA-43C8-9356-17753F99DF3F}"/>
    <dgm:cxn modelId="{73B8BB77-5480-4DE6-BB42-EA29F1DBE318}" type="presOf" srcId="{AEB0D027-823D-4BA6-8383-CC7BE1E90B4E}" destId="{DB2A0619-1271-4B72-94E2-FA7984E4D039}" srcOrd="0" destOrd="0" presId="urn:microsoft.com/office/officeart/2005/8/layout/vProcess5"/>
    <dgm:cxn modelId="{8CA5CCD7-3F7B-4BE6-B852-A3319D494EF3}" type="presOf" srcId="{0A1E5734-20AA-43C8-9356-17753F99DF3F}" destId="{0A013977-9FB8-44FE-A14A-40FBDEB36FC6}" srcOrd="0" destOrd="0" presId="urn:microsoft.com/office/officeart/2005/8/layout/vProcess5"/>
    <dgm:cxn modelId="{AA453BCF-5D12-4121-844F-D1402ED318E9}" type="presParOf" srcId="{DBBC42C8-ACBA-4D83-8833-9C9AE856A85E}" destId="{1A7E19C1-5E1D-4B54-9576-F2C34AC1FDA3}" srcOrd="0" destOrd="0" presId="urn:microsoft.com/office/officeart/2005/8/layout/vProcess5"/>
    <dgm:cxn modelId="{B8E44887-BBEC-4962-9241-80D7C67E40C6}" type="presParOf" srcId="{DBBC42C8-ACBA-4D83-8833-9C9AE856A85E}" destId="{752CA5C6-6FF6-4A94-AB56-C72131045624}" srcOrd="1" destOrd="0" presId="urn:microsoft.com/office/officeart/2005/8/layout/vProcess5"/>
    <dgm:cxn modelId="{87D99634-243D-4781-9D19-6CF81DFB29C9}" type="presParOf" srcId="{DBBC42C8-ACBA-4D83-8833-9C9AE856A85E}" destId="{9E357B15-909A-427D-92DB-FDE16E9DAE95}" srcOrd="2" destOrd="0" presId="urn:microsoft.com/office/officeart/2005/8/layout/vProcess5"/>
    <dgm:cxn modelId="{15CB8D02-2711-4951-888F-7B5E8012D08B}" type="presParOf" srcId="{DBBC42C8-ACBA-4D83-8833-9C9AE856A85E}" destId="{A6272577-3E37-4159-86E9-FFF7E57A14FA}" srcOrd="3" destOrd="0" presId="urn:microsoft.com/office/officeart/2005/8/layout/vProcess5"/>
    <dgm:cxn modelId="{C8658EED-6CD3-4129-AFBC-FA95F8911AD6}" type="presParOf" srcId="{DBBC42C8-ACBA-4D83-8833-9C9AE856A85E}" destId="{86157809-F2A6-421C-B1D8-E837FBEDBD0C}" srcOrd="4" destOrd="0" presId="urn:microsoft.com/office/officeart/2005/8/layout/vProcess5"/>
    <dgm:cxn modelId="{37D7CA1D-7DC5-4A7C-90AB-8E15D8E21FB4}" type="presParOf" srcId="{DBBC42C8-ACBA-4D83-8833-9C9AE856A85E}" destId="{E148B230-7C9F-4E09-B996-1DE70EA09AE5}" srcOrd="5" destOrd="0" presId="urn:microsoft.com/office/officeart/2005/8/layout/vProcess5"/>
    <dgm:cxn modelId="{FE3EEF97-0B68-43C2-9A7B-FA4A4EF32404}" type="presParOf" srcId="{DBBC42C8-ACBA-4D83-8833-9C9AE856A85E}" destId="{D1380A6D-0858-4CDD-921A-D150FE8609CF}" srcOrd="6" destOrd="0" presId="urn:microsoft.com/office/officeart/2005/8/layout/vProcess5"/>
    <dgm:cxn modelId="{FEF694D8-4F56-4DFB-B761-AFAFBC057F16}" type="presParOf" srcId="{DBBC42C8-ACBA-4D83-8833-9C9AE856A85E}" destId="{DB2A0619-1271-4B72-94E2-FA7984E4D039}" srcOrd="7" destOrd="0" presId="urn:microsoft.com/office/officeart/2005/8/layout/vProcess5"/>
    <dgm:cxn modelId="{71A44ABA-E627-4A1A-907E-E9126387EAA5}" type="presParOf" srcId="{DBBC42C8-ACBA-4D83-8833-9C9AE856A85E}" destId="{46B68BBB-FA7A-43F1-AE69-385B1D7B0F63}" srcOrd="8" destOrd="0" presId="urn:microsoft.com/office/officeart/2005/8/layout/vProcess5"/>
    <dgm:cxn modelId="{AAFDE7CC-1E70-40EB-8AF0-1985F041576D}" type="presParOf" srcId="{DBBC42C8-ACBA-4D83-8833-9C9AE856A85E}" destId="{0A013977-9FB8-44FE-A14A-40FBDEB36FC6}" srcOrd="9" destOrd="0" presId="urn:microsoft.com/office/officeart/2005/8/layout/vProcess5"/>
    <dgm:cxn modelId="{4A16E802-1DF6-4A52-9B85-95776F3644ED}" type="presParOf" srcId="{DBBC42C8-ACBA-4D83-8833-9C9AE856A85E}" destId="{B092D1A0-2459-4D16-98DD-30862FFC87C1}" srcOrd="10" destOrd="0" presId="urn:microsoft.com/office/officeart/2005/8/layout/vProcess5"/>
    <dgm:cxn modelId="{81D3E697-C127-4BA4-A57A-C374AACB3D36}" type="presParOf" srcId="{DBBC42C8-ACBA-4D83-8833-9C9AE856A85E}" destId="{1A33A355-6F74-4E19-9E0D-CD8E91638A65}" srcOrd="11" destOrd="0" presId="urn:microsoft.com/office/officeart/2005/8/layout/vProcess5"/>
    <dgm:cxn modelId="{A7A6E7B8-E37A-4797-9D21-9B6658DB4CFE}" type="presParOf" srcId="{DBBC42C8-ACBA-4D83-8833-9C9AE856A85E}" destId="{C0BFDB20-3233-4A77-8B11-185D68339791}" srcOrd="12" destOrd="0" presId="urn:microsoft.com/office/officeart/2005/8/layout/vProcess5"/>
    <dgm:cxn modelId="{88FB5117-49C2-40D4-ABF4-52CC0F45F5B0}" type="presParOf" srcId="{DBBC42C8-ACBA-4D83-8833-9C9AE856A85E}" destId="{97609878-B921-4BD5-B2C5-479C8BBE3C0F}" srcOrd="13" destOrd="0" presId="urn:microsoft.com/office/officeart/2005/8/layout/vProcess5"/>
    <dgm:cxn modelId="{3FDA96F9-A503-4AAE-AD20-5FFEC5713BE0}" type="presParOf" srcId="{DBBC42C8-ACBA-4D83-8833-9C9AE856A85E}" destId="{9472CB37-BFF0-472B-B25F-8769182FA3BB}" srcOrd="14" destOrd="0" presId="urn:microsoft.com/office/officeart/2005/8/layout/vProcess5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CA5C6-6FF6-4A94-AB56-C72131045624}">
      <dsp:nvSpPr>
        <dsp:cNvPr id="0" name=""/>
        <dsp:cNvSpPr/>
      </dsp:nvSpPr>
      <dsp:spPr>
        <a:xfrm>
          <a:off x="0" y="24"/>
          <a:ext cx="6072759" cy="807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Generel model beskrivelse af specialiseringsniveauer (oktober 2020)</a:t>
          </a:r>
          <a:endParaRPr lang="da-DK" sz="1600" kern="1200" dirty="0"/>
        </a:p>
      </dsp:txBody>
      <dsp:txXfrm>
        <a:off x="23657" y="23681"/>
        <a:ext cx="5106659" cy="760410"/>
      </dsp:txXfrm>
    </dsp:sp>
    <dsp:sp modelId="{9E357B15-909A-427D-92DB-FDE16E9DAE95}">
      <dsp:nvSpPr>
        <dsp:cNvPr id="0" name=""/>
        <dsp:cNvSpPr/>
      </dsp:nvSpPr>
      <dsp:spPr>
        <a:xfrm>
          <a:off x="414984" y="936103"/>
          <a:ext cx="6072759" cy="8077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Målgruppebeskrivelser og systematik for indplacering af leverandører (december/marts 2020)</a:t>
          </a:r>
          <a:endParaRPr lang="da-DK" sz="1600" kern="1200" dirty="0"/>
        </a:p>
      </dsp:txBody>
      <dsp:txXfrm>
        <a:off x="438641" y="959760"/>
        <a:ext cx="5046939" cy="760410"/>
      </dsp:txXfrm>
    </dsp:sp>
    <dsp:sp modelId="{A6272577-3E37-4159-86E9-FFF7E57A14FA}">
      <dsp:nvSpPr>
        <dsp:cNvPr id="0" name=""/>
        <dsp:cNvSpPr/>
      </dsp:nvSpPr>
      <dsp:spPr>
        <a:xfrm>
          <a:off x="906970" y="1839817"/>
          <a:ext cx="6072759" cy="8077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Socialtilsynenes indplacering af leverandører (juni 2021)</a:t>
          </a:r>
          <a:endParaRPr lang="da-DK" sz="1600" kern="1200" dirty="0"/>
        </a:p>
      </dsp:txBody>
      <dsp:txXfrm>
        <a:off x="930627" y="1863474"/>
        <a:ext cx="5046939" cy="760410"/>
      </dsp:txXfrm>
    </dsp:sp>
    <dsp:sp modelId="{86157809-F2A6-421C-B1D8-E837FBEDBD0C}">
      <dsp:nvSpPr>
        <dsp:cNvPr id="0" name=""/>
        <dsp:cNvSpPr/>
      </dsp:nvSpPr>
      <dsp:spPr>
        <a:xfrm>
          <a:off x="1360455" y="2759725"/>
          <a:ext cx="6072759" cy="807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Evaluering af generel model (august 2021)</a:t>
          </a:r>
        </a:p>
      </dsp:txBody>
      <dsp:txXfrm>
        <a:off x="1384112" y="2783382"/>
        <a:ext cx="5046939" cy="760410"/>
      </dsp:txXfrm>
    </dsp:sp>
    <dsp:sp modelId="{E148B230-7C9F-4E09-B996-1DE70EA09AE5}">
      <dsp:nvSpPr>
        <dsp:cNvPr id="0" name=""/>
        <dsp:cNvSpPr/>
      </dsp:nvSpPr>
      <dsp:spPr>
        <a:xfrm>
          <a:off x="1813941" y="3679634"/>
          <a:ext cx="6072759" cy="8077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Justering af generel model (september 2021)</a:t>
          </a:r>
        </a:p>
      </dsp:txBody>
      <dsp:txXfrm>
        <a:off x="1837598" y="3703291"/>
        <a:ext cx="5046939" cy="760410"/>
      </dsp:txXfrm>
    </dsp:sp>
    <dsp:sp modelId="{D1380A6D-0858-4CDD-921A-D150FE8609CF}">
      <dsp:nvSpPr>
        <dsp:cNvPr id="0" name=""/>
        <dsp:cNvSpPr/>
      </dsp:nvSpPr>
      <dsp:spPr>
        <a:xfrm>
          <a:off x="5547738" y="590087"/>
          <a:ext cx="525021" cy="525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500" kern="1200"/>
        </a:p>
      </dsp:txBody>
      <dsp:txXfrm>
        <a:off x="5665868" y="590087"/>
        <a:ext cx="288761" cy="395078"/>
      </dsp:txXfrm>
    </dsp:sp>
    <dsp:sp modelId="{DB2A0619-1271-4B72-94E2-FA7984E4D039}">
      <dsp:nvSpPr>
        <dsp:cNvPr id="0" name=""/>
        <dsp:cNvSpPr/>
      </dsp:nvSpPr>
      <dsp:spPr>
        <a:xfrm>
          <a:off x="6001224" y="1509996"/>
          <a:ext cx="525021" cy="525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500" kern="1200"/>
        </a:p>
      </dsp:txBody>
      <dsp:txXfrm>
        <a:off x="6119354" y="1509996"/>
        <a:ext cx="288761" cy="395078"/>
      </dsp:txXfrm>
    </dsp:sp>
    <dsp:sp modelId="{46B68BBB-FA7A-43F1-AE69-385B1D7B0F63}">
      <dsp:nvSpPr>
        <dsp:cNvPr id="0" name=""/>
        <dsp:cNvSpPr/>
      </dsp:nvSpPr>
      <dsp:spPr>
        <a:xfrm>
          <a:off x="6454709" y="2416442"/>
          <a:ext cx="525021" cy="525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500" kern="1200"/>
        </a:p>
      </dsp:txBody>
      <dsp:txXfrm>
        <a:off x="6572839" y="2416442"/>
        <a:ext cx="288761" cy="395078"/>
      </dsp:txXfrm>
    </dsp:sp>
    <dsp:sp modelId="{0A013977-9FB8-44FE-A14A-40FBDEB36FC6}">
      <dsp:nvSpPr>
        <dsp:cNvPr id="0" name=""/>
        <dsp:cNvSpPr/>
      </dsp:nvSpPr>
      <dsp:spPr>
        <a:xfrm>
          <a:off x="6908194" y="3345326"/>
          <a:ext cx="525021" cy="525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500" kern="1200"/>
        </a:p>
      </dsp:txBody>
      <dsp:txXfrm>
        <a:off x="7026324" y="3345326"/>
        <a:ext cx="288761" cy="39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5E4717-CCB1-4615-BADF-69B9F070DFEC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789BE38-A799-4993-A8C4-E0FE3F379F6A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3" y="157261"/>
            <a:ext cx="1269793" cy="4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5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D2E239E-B444-46AB-A23F-ADC143C206D8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0913D85-34BC-4FA7-A491-B95498CAAD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62437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A4AF4B-EEEC-40D1-936C-3E8FE89EEBE2}" type="datetime2">
              <a:rPr lang="da-DK" smtClean="0"/>
              <a:t>11. maj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913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2E239E-B444-46AB-A23F-ADC143C206D8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684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AA9BDDE-F47B-4BBF-A14A-814236CB0E9A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477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66155">
              <a:buFontTx/>
              <a:buNone/>
              <a:defRPr/>
            </a:pPr>
            <a:endParaRPr lang="da-DK" sz="1300" dirty="0">
              <a:solidFill>
                <a:prstClr val="black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1ADF8F-DA48-443B-8859-BD1AE6B3383A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111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4994A6-DF13-4534-9F2C-966795965A77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249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F13C986-70F3-4225-B5E1-FDD97D9959A7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070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E29E64-2D6A-48D0-B6C3-2F9323484ABF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78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DF0A2A-BE75-4D4A-AFCA-3EF0CFAF28FD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76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22B212-9233-47DA-8FA7-CB3AAC9B8568}" type="datetime2">
              <a:rPr lang="da-DK" smtClean="0"/>
              <a:t>11. maj 2021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3D85-34BC-4FA7-A491-B95498CAAD60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159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AB3E4-5683-4312-B479-3247DCC1916B}" type="datetime2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maj 2021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13D85-34BC-4FA7-A491-B95498CAAD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3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h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noProof="0" smtClean="0"/>
              <a:t>Klik for at redigere i master</a:t>
            </a:r>
            <a:endParaRPr lang="da-DK" noProof="0"/>
          </a:p>
        </p:txBody>
      </p:sp>
      <p:sp>
        <p:nvSpPr>
          <p:cNvPr id="25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6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8" name="Pladsholder til tekst 5" descr="Socialstyrelsen Pay-off" title="Socialstyrelsen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986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9843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3948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rå">
    <p:bg>
      <p:bgPr>
        <a:solidFill>
          <a:srgbClr val="BCB5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6427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7574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7294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0009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ul">
    <p:bg>
      <p:bgPr>
        <a:solidFill>
          <a:srgbClr val="ECE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3575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14090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0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21094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280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15488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blå">
    <p:bg>
      <p:bgPr>
        <a:solidFill>
          <a:srgbClr val="CD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6274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78417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21818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3970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9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C6C7C9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23769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å">
    <p:bg>
      <p:bgPr>
        <a:solidFill>
          <a:srgbClr val="C6C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33527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25902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a-DK" dirty="0"/>
              <a:t>For at indsætte et billede:</a:t>
            </a:r>
          </a:p>
          <a:p>
            <a:r>
              <a:rPr lang="da-DK" dirty="0"/>
              <a:t>Brug ikonet i midten, vælg et billede, læg herefter billedet bagerst, </a:t>
            </a:r>
          </a:p>
          <a:p>
            <a:r>
              <a:rPr lang="da-DK" dirty="0"/>
              <a:t>ved at højreklikke i billedet, og vælge ”send bagerst”.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Tekstfelt 22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42600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628775"/>
            <a:ext cx="7904163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>
          <a:xfrm>
            <a:off x="6457950" y="6052207"/>
            <a:ext cx="2057400" cy="365125"/>
          </a:xfrm>
        </p:spPr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2714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indholdsobjekt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47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16813" y="3356992"/>
            <a:ext cx="3816000" cy="2519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Pladsholder til slidenumm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6067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ørk gul">
    <p:bg>
      <p:bgPr>
        <a:solidFill>
          <a:srgbClr val="E9D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48834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to billeder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611187" y="3357563"/>
            <a:ext cx="3815999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/>
          <p:cNvSpPr>
            <a:spLocks noGrp="1"/>
          </p:cNvSpPr>
          <p:nvPr>
            <p:ph type="pic" sz="quarter" idx="15"/>
          </p:nvPr>
        </p:nvSpPr>
        <p:spPr>
          <a:xfrm>
            <a:off x="4716000" y="3357563"/>
            <a:ext cx="3816000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ladsholder til sli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ekstfelt 14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521048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Indhold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945072"/>
            <a:ext cx="4320853" cy="49318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3016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8" y="2204864"/>
            <a:ext cx="3475300" cy="3672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4211638" y="945071"/>
            <a:ext cx="4321175" cy="4931854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28649" y="945071"/>
            <a:ext cx="3475299" cy="1043769"/>
          </a:xfrm>
        </p:spPr>
        <p:txBody>
          <a:bodyPr anchor="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991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5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billede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>
          <a:xfrm>
            <a:off x="629074" y="3357563"/>
            <a:ext cx="7904165" cy="2519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1977547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1 indhold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4" cy="75608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3"/>
          </p:nvPr>
        </p:nvSpPr>
        <p:spPr>
          <a:xfrm>
            <a:off x="628649" y="1628775"/>
            <a:ext cx="7904164" cy="162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8649" y="3357563"/>
            <a:ext cx="7904164" cy="2519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3888934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10" name="Tekstfelt 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noProof="1"/>
              <a:t>For at indsætte</a:t>
            </a:r>
            <a:r>
              <a:rPr lang="en-GB" sz="1000" b="1" baseline="0" noProof="1"/>
              <a:t> et billede</a:t>
            </a:r>
            <a:r>
              <a:rPr lang="en-GB" sz="1000" baseline="0" noProof="1"/>
              <a:t>:</a:t>
            </a:r>
          </a:p>
          <a:p>
            <a:pPr algn="l"/>
            <a:endParaRPr lang="en-GB" sz="1000" baseline="0" noProof="1"/>
          </a:p>
          <a:p>
            <a:pPr algn="l"/>
            <a:r>
              <a:rPr lang="en-GB" sz="1000" baseline="0" noProof="1"/>
              <a:t>Brug ikonet i midten til at vælg et billede, læg herefter billedet bagerst, ved at højreklikke i billedet, og vælge ”send bagerst”.</a:t>
            </a:r>
            <a:endParaRPr lang="en-GB" sz="1000" noProof="1"/>
          </a:p>
        </p:txBody>
      </p:sp>
      <p:sp>
        <p:nvSpPr>
          <p:cNvPr id="13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4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8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7201" y="-13389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en-GB" dirty="0"/>
              <a:t>For at </a:t>
            </a:r>
            <a:r>
              <a:rPr lang="en-GB" dirty="0" err="1"/>
              <a:t>indsætte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: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midten</a:t>
            </a:r>
            <a:r>
              <a:rPr lang="en-GB" dirty="0"/>
              <a:t>, </a:t>
            </a:r>
            <a:r>
              <a:rPr lang="en-GB" dirty="0" err="1"/>
              <a:t>vælg</a:t>
            </a:r>
            <a:r>
              <a:rPr lang="en-GB" dirty="0"/>
              <a:t> et </a:t>
            </a:r>
            <a:r>
              <a:rPr lang="en-GB" dirty="0" err="1"/>
              <a:t>billede</a:t>
            </a:r>
            <a:r>
              <a:rPr lang="en-GB" dirty="0"/>
              <a:t>, </a:t>
            </a:r>
            <a:r>
              <a:rPr lang="en-GB" dirty="0" err="1"/>
              <a:t>læg</a:t>
            </a:r>
            <a:r>
              <a:rPr lang="en-GB" dirty="0"/>
              <a:t> </a:t>
            </a:r>
            <a:r>
              <a:rPr lang="en-GB" dirty="0" err="1"/>
              <a:t>herefter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  <a:r>
              <a:rPr lang="en-GB" dirty="0" err="1"/>
              <a:t>bagerst</a:t>
            </a:r>
            <a:r>
              <a:rPr lang="en-GB" dirty="0"/>
              <a:t>, </a:t>
            </a:r>
          </a:p>
          <a:p>
            <a:r>
              <a:rPr lang="en-GB" dirty="0" err="1"/>
              <a:t>ved</a:t>
            </a:r>
            <a:r>
              <a:rPr lang="en-GB" dirty="0"/>
              <a:t> at højreklikke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vælge</a:t>
            </a:r>
            <a:r>
              <a:rPr lang="en-GB" dirty="0"/>
              <a:t> ”send </a:t>
            </a:r>
            <a:r>
              <a:rPr lang="en-GB" dirty="0" err="1"/>
              <a:t>bagerst</a:t>
            </a:r>
            <a:r>
              <a:rPr lang="en-GB" dirty="0"/>
              <a:t>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2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45667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628649" y="6170821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1" dirty="0">
                <a:solidFill>
                  <a:schemeClr val="tx2"/>
                </a:solidFill>
              </a:rPr>
              <a:t>Socialstyrelsen</a:t>
            </a:r>
          </a:p>
        </p:txBody>
      </p:sp>
    </p:spTree>
    <p:extLst>
      <p:ext uri="{BB962C8B-B14F-4D97-AF65-F5344CB8AC3E}">
        <p14:creationId xmlns:p14="http://schemas.microsoft.com/office/powerpoint/2010/main" val="2749417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 userDrawn="1"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85951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4433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6035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 grøn">
    <p:bg>
      <p:bgPr>
        <a:solidFill>
          <a:srgbClr val="BAD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207396" y="3328192"/>
            <a:ext cx="720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/>
          </p:nvPr>
        </p:nvSpPr>
        <p:spPr>
          <a:xfrm>
            <a:off x="4203339" y="3508412"/>
            <a:ext cx="4329473" cy="4966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831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9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1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22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199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6624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23928" y="2265536"/>
            <a:ext cx="4113076" cy="2387600"/>
          </a:xfrm>
        </p:spPr>
        <p:txBody>
          <a:bodyPr anchor="ctr"/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-1188640" y="152636"/>
            <a:ext cx="1116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dirty="0"/>
              <a:t>For at indsætte</a:t>
            </a:r>
            <a:r>
              <a:rPr lang="da-DK" sz="1000" b="1" baseline="0" dirty="0"/>
              <a:t> et billede</a:t>
            </a:r>
            <a:r>
              <a:rPr lang="da-DK" sz="1000" baseline="0" dirty="0"/>
              <a:t>:</a:t>
            </a:r>
          </a:p>
          <a:p>
            <a:pPr algn="l"/>
            <a:endParaRPr lang="da-DK" sz="1000" baseline="0" dirty="0"/>
          </a:p>
          <a:p>
            <a:pPr algn="l"/>
            <a:r>
              <a:rPr lang="da-DK" sz="1000" baseline="0" dirty="0"/>
              <a:t>Brug først ikonet i midten til at vælg et billede, læg herefter billedet bagerst, ved at højreklikke i billedet, og vælge ”send bagerst”.</a:t>
            </a:r>
            <a:endParaRPr lang="da-DK" sz="1000" dirty="0"/>
          </a:p>
        </p:txBody>
      </p:sp>
      <p:sp>
        <p:nvSpPr>
          <p:cNvPr id="16" name="Pladsholder til tekst 7" descr="&quot;&quot;" title="&quot;&quot;"/>
          <p:cNvSpPr>
            <a:spLocks noGrp="1"/>
          </p:cNvSpPr>
          <p:nvPr>
            <p:ph type="body" sz="quarter" idx="14"/>
          </p:nvPr>
        </p:nvSpPr>
        <p:spPr>
          <a:xfrm rot="14880000">
            <a:off x="821996" y="1676817"/>
            <a:ext cx="3708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7" name="Pladsholder til tekst 7" descr="&quot;&quot;" title="&quot;&quot;"/>
          <p:cNvSpPr>
            <a:spLocks noGrp="1"/>
          </p:cNvSpPr>
          <p:nvPr>
            <p:ph type="body" sz="quarter" idx="13"/>
          </p:nvPr>
        </p:nvSpPr>
        <p:spPr>
          <a:xfrm rot="17520000">
            <a:off x="797254" y="5116969"/>
            <a:ext cx="3744000" cy="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Rediger typografien i masterens</a:t>
            </a:r>
          </a:p>
        </p:txBody>
      </p:sp>
      <p:sp>
        <p:nvSpPr>
          <p:cNvPr id="19" name="Pladsholder til tekst 5" descr="Socialstyrelsen Logo" title="Socialstyrelsen Logo"/>
          <p:cNvSpPr>
            <a:spLocks noGrp="1"/>
          </p:cNvSpPr>
          <p:nvPr>
            <p:ph type="body" sz="quarter" idx="11"/>
          </p:nvPr>
        </p:nvSpPr>
        <p:spPr>
          <a:xfrm>
            <a:off x="630000" y="2998800"/>
            <a:ext cx="1602000" cy="54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1" name="Pladsholder til tekst 5" descr="Socialstyrelsens pay-off" title="Socialstyrelsens pay-off"/>
          <p:cNvSpPr>
            <a:spLocks noGrp="1"/>
          </p:cNvSpPr>
          <p:nvPr>
            <p:ph type="body" sz="quarter" idx="16"/>
          </p:nvPr>
        </p:nvSpPr>
        <p:spPr>
          <a:xfrm>
            <a:off x="3924000" y="6188400"/>
            <a:ext cx="1015200" cy="29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tIns="1296000" bIns="14400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2926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49" y="764704"/>
            <a:ext cx="7904163" cy="7560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457950" y="6052207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628649" y="6273316"/>
            <a:ext cx="4759559" cy="18002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C4DB2EE-0873-4EBD-BD17-6A767A2B9A3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628650" y="1628775"/>
            <a:ext cx="7886700" cy="4248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0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88" r:id="rId3"/>
    <p:sldLayoutId id="2147483772" r:id="rId4"/>
    <p:sldLayoutId id="2147483761" r:id="rId5"/>
    <p:sldLayoutId id="2147483789" r:id="rId6"/>
    <p:sldLayoutId id="2147483769" r:id="rId7"/>
    <p:sldLayoutId id="2147483770" r:id="rId8"/>
    <p:sldLayoutId id="2147483776" r:id="rId9"/>
    <p:sldLayoutId id="2147483779" r:id="rId10"/>
    <p:sldLayoutId id="2147483765" r:id="rId11"/>
    <p:sldLayoutId id="2147483793" r:id="rId12"/>
    <p:sldLayoutId id="2147483773" r:id="rId13"/>
    <p:sldLayoutId id="2147483778" r:id="rId14"/>
    <p:sldLayoutId id="2147483763" r:id="rId15"/>
    <p:sldLayoutId id="2147483791" r:id="rId16"/>
    <p:sldLayoutId id="2147483768" r:id="rId17"/>
    <p:sldLayoutId id="2147483780" r:id="rId18"/>
    <p:sldLayoutId id="2147483764" r:id="rId19"/>
    <p:sldLayoutId id="2147483792" r:id="rId20"/>
    <p:sldLayoutId id="2147483771" r:id="rId21"/>
    <p:sldLayoutId id="2147483775" r:id="rId22"/>
    <p:sldLayoutId id="2147483777" r:id="rId23"/>
    <p:sldLayoutId id="2147483762" r:id="rId24"/>
    <p:sldLayoutId id="2147483790" r:id="rId25"/>
    <p:sldLayoutId id="2147483774" r:id="rId26"/>
    <p:sldLayoutId id="2147483766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94" r:id="rId35"/>
    <p:sldLayoutId id="2147483795" r:id="rId36"/>
    <p:sldLayoutId id="2147483796" r:id="rId37"/>
    <p:sldLayoutId id="2147483767" r:id="rId3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-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102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pos="5375" userDrawn="1">
          <p15:clr>
            <a:srgbClr val="F26B43"/>
          </p15:clr>
        </p15:guide>
        <p15:guide id="15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Evaluering af det specialiserede socialområde – spor 2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1400" dirty="0" smtClean="0"/>
              <a:t>KKR-konference – 11. maj 2021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21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Ad 3. Status på evalueringens tre spor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Spor 1 – datasporet: </a:t>
            </a:r>
          </a:p>
          <a:p>
            <a:pPr lvl="1"/>
            <a:r>
              <a:rPr lang="da-DK" dirty="0" smtClean="0"/>
              <a:t>Indsamler og analyserer data frem til september-oktober 2021</a:t>
            </a:r>
          </a:p>
          <a:p>
            <a:pPr lvl="1"/>
            <a:endParaRPr lang="da-DK" dirty="0"/>
          </a:p>
          <a:p>
            <a:pPr marL="0" lvl="1" indent="0">
              <a:spcBef>
                <a:spcPts val="750"/>
              </a:spcBef>
              <a:buNone/>
            </a:pPr>
            <a:r>
              <a:rPr lang="da-DK" b="1" i="0" dirty="0"/>
              <a:t>Spor 2 – modelsporet:</a:t>
            </a:r>
          </a:p>
          <a:p>
            <a:pPr marL="285750" lvl="1" indent="-285750">
              <a:spcBef>
                <a:spcPts val="750"/>
              </a:spcBef>
              <a:buFontTx/>
              <a:buChar char="-"/>
            </a:pPr>
            <a:r>
              <a:rPr lang="da-DK" dirty="0"/>
              <a:t>U</a:t>
            </a:r>
            <a:r>
              <a:rPr lang="da-DK" dirty="0" smtClean="0"/>
              <a:t>dvikler, afprøver og evaluerer en model for opgørelse af specialiseringsgrad frem til august 2021</a:t>
            </a:r>
          </a:p>
          <a:p>
            <a:pPr marL="285750" lvl="1" indent="-285750">
              <a:spcBef>
                <a:spcPts val="750"/>
              </a:spcBef>
              <a:buFontTx/>
              <a:buChar char="-"/>
            </a:pPr>
            <a:r>
              <a:rPr lang="da-DK" dirty="0" smtClean="0"/>
              <a:t>Kommer med justeringsforslag til modellen i september 2021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Spor </a:t>
            </a:r>
            <a:r>
              <a:rPr lang="da-DK" b="1" dirty="0"/>
              <a:t>3 – løsningssporet:</a:t>
            </a:r>
          </a:p>
          <a:p>
            <a:pPr marL="285750" lvl="1" indent="-285750">
              <a:spcBef>
                <a:spcPts val="750"/>
              </a:spcBef>
              <a:buFontTx/>
              <a:buChar char="-"/>
            </a:pPr>
            <a:r>
              <a:rPr lang="da-DK" dirty="0" smtClean="0"/>
              <a:t>Drøftelser i ministerens følgegruppe (fortsat) i efteråret 2021</a:t>
            </a:r>
          </a:p>
          <a:p>
            <a:pPr marL="285750" lvl="1" indent="-285750">
              <a:spcBef>
                <a:spcPts val="750"/>
              </a:spcBef>
              <a:buFontTx/>
              <a:buChar char="-"/>
            </a:pPr>
            <a:r>
              <a:rPr lang="da-DK" dirty="0" smtClean="0"/>
              <a:t>Politisk udspil ultimo 2021?</a:t>
            </a:r>
          </a:p>
          <a:p>
            <a:pPr marL="285750" lvl="1" indent="-285750">
              <a:spcBef>
                <a:spcPts val="750"/>
              </a:spcBef>
              <a:buFontTx/>
              <a:buChar char="-"/>
            </a:pPr>
            <a:endParaRPr lang="da-DK" dirty="0" smtClean="0"/>
          </a:p>
          <a:p>
            <a:pPr marL="285750" lvl="1" indent="-285750">
              <a:spcBef>
                <a:spcPts val="750"/>
              </a:spcBef>
              <a:buFontTx/>
              <a:buChar char="-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623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76300"/>
            <a:ext cx="7904163" cy="756084"/>
          </a:xfrm>
        </p:spPr>
        <p:txBody>
          <a:bodyPr/>
          <a:lstStyle/>
          <a:p>
            <a:r>
              <a:rPr lang="da-DK" dirty="0" smtClean="0"/>
              <a:t>Disposition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11. Maj 2021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232384"/>
            <a:ext cx="7904163" cy="4644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Evalueringens tre </a:t>
            </a:r>
            <a:r>
              <a:rPr lang="da-DK" dirty="0" smtClean="0"/>
              <a:t>spor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Socialstyrelsens opgaver i spor </a:t>
            </a:r>
            <a:r>
              <a:rPr lang="da-DK" dirty="0" smtClean="0"/>
              <a:t>2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Status på processen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522900" lvl="1" indent="-342900"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49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76300"/>
            <a:ext cx="7904163" cy="756084"/>
          </a:xfrm>
        </p:spPr>
        <p:txBody>
          <a:bodyPr/>
          <a:lstStyle/>
          <a:p>
            <a:r>
              <a:rPr lang="da-DK" dirty="0" smtClean="0"/>
              <a:t>Ad 1. Evalueringens tre spor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11. Maj 2021</a:t>
            </a: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AF29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DB2EE-0873-4EBD-BD17-6A767A2B9A33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232384"/>
            <a:ext cx="7904163" cy="4644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342900" indent="-342900">
              <a:buAutoNum type="arabicPeriod"/>
            </a:pPr>
            <a:r>
              <a:rPr lang="da-DK" dirty="0" smtClean="0"/>
              <a:t>Afdækning </a:t>
            </a:r>
            <a:r>
              <a:rPr lang="da-DK" dirty="0"/>
              <a:t>af det specialiserede </a:t>
            </a:r>
            <a:r>
              <a:rPr lang="da-DK" dirty="0" smtClean="0"/>
              <a:t>socialområde (</a:t>
            </a:r>
            <a:r>
              <a:rPr lang="da-DK" u="sng" dirty="0" smtClean="0"/>
              <a:t>dataspor</a:t>
            </a:r>
            <a:r>
              <a:rPr lang="da-DK" dirty="0" smtClean="0"/>
              <a:t>)</a:t>
            </a:r>
          </a:p>
          <a:p>
            <a:pPr marL="522900" lvl="1" indent="-342900">
              <a:buFont typeface="+mj-lt"/>
              <a:buAutoNum type="alphaLcParenR"/>
            </a:pPr>
            <a:r>
              <a:rPr lang="da-DK" i="0" dirty="0" smtClean="0"/>
              <a:t>Tilbud</a:t>
            </a:r>
          </a:p>
          <a:p>
            <a:pPr marL="522900" lvl="1" indent="-342900">
              <a:buAutoNum type="alphaLcParenR"/>
            </a:pPr>
            <a:r>
              <a:rPr lang="da-DK" i="0" dirty="0" smtClean="0"/>
              <a:t>Målgrupper</a:t>
            </a:r>
          </a:p>
          <a:p>
            <a:pPr marL="522900" lvl="1" indent="-342900">
              <a:buAutoNum type="alphaLcParenR"/>
            </a:pPr>
            <a:r>
              <a:rPr lang="da-DK" i="0" dirty="0" smtClean="0"/>
              <a:t>Strukturel opbygning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r>
              <a:rPr lang="da-DK" dirty="0"/>
              <a:t>Udarbejdelse </a:t>
            </a:r>
            <a:r>
              <a:rPr lang="da-DK" dirty="0" smtClean="0"/>
              <a:t>og afprøvning af </a:t>
            </a:r>
            <a:r>
              <a:rPr lang="da-DK" dirty="0"/>
              <a:t>model for opgørelse af </a:t>
            </a:r>
            <a:r>
              <a:rPr lang="da-DK" dirty="0" smtClean="0"/>
              <a:t>specialiseringsgrad for målgrupper og leverandører (</a:t>
            </a:r>
            <a:r>
              <a:rPr lang="da-DK" u="sng" dirty="0" smtClean="0"/>
              <a:t>modelspor</a:t>
            </a:r>
            <a:r>
              <a:rPr lang="da-DK" dirty="0" smtClean="0"/>
              <a:t>)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r>
              <a:rPr lang="da-DK" dirty="0"/>
              <a:t>Løsningsforslag til at sikre specialisering og kvalitet på det specialiserede </a:t>
            </a:r>
            <a:r>
              <a:rPr lang="da-DK" dirty="0" smtClean="0"/>
              <a:t>socialområde (</a:t>
            </a:r>
            <a:r>
              <a:rPr lang="da-DK" u="sng" dirty="0" smtClean="0"/>
              <a:t>løsningsspor</a:t>
            </a:r>
            <a:r>
              <a:rPr lang="da-DK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da-DK" dirty="0" smtClean="0"/>
          </a:p>
          <a:p>
            <a:pPr marL="0" indent="0">
              <a:buNone/>
            </a:pP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3591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76300"/>
            <a:ext cx="7904163" cy="756084"/>
          </a:xfrm>
        </p:spPr>
        <p:txBody>
          <a:bodyPr/>
          <a:lstStyle/>
          <a:p>
            <a:r>
              <a:rPr lang="da-DK" dirty="0" smtClean="0"/>
              <a:t>Ad 2. Socialstyrelsens opgaver i spor 2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smtClean="0">
                <a:ln>
                  <a:noFill/>
                </a:ln>
                <a:solidFill>
                  <a:srgbClr val="AF29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11. Maj 2021</a:t>
            </a: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AF29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DB2EE-0873-4EBD-BD17-6A767A2B9A33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232384"/>
            <a:ext cx="7904163" cy="46445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a-DK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a-DK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da-DK" dirty="0"/>
              <a:t>Spor 2 indeholder </a:t>
            </a:r>
            <a:r>
              <a:rPr lang="da-DK" u="sng" dirty="0"/>
              <a:t>tre delleverancer</a:t>
            </a:r>
            <a:r>
              <a:rPr lang="da-DK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Udarbejdelse </a:t>
            </a:r>
            <a:r>
              <a:rPr lang="da-DK" dirty="0"/>
              <a:t>af generel model for opgørelse af specialiseringsgrad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Afprøvning af modellen for tre målgrupper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Evaluering af modellen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Formål: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Med inspiration fra sundhedsområdet - at </a:t>
            </a:r>
            <a:r>
              <a:rPr lang="da-DK" dirty="0"/>
              <a:t>udvikle en model for at opgøre og beskrive specialiseringsniveauer, som kan skabe overblik over </a:t>
            </a:r>
            <a:r>
              <a:rPr lang="da-DK" dirty="0" smtClean="0"/>
              <a:t>hhv. </a:t>
            </a:r>
            <a:r>
              <a:rPr lang="da-DK" dirty="0" smtClean="0"/>
              <a:t>målgrupper/indsatsbehov </a:t>
            </a:r>
            <a:r>
              <a:rPr lang="da-DK" dirty="0"/>
              <a:t>og </a:t>
            </a:r>
            <a:r>
              <a:rPr lang="da-DK" dirty="0" smtClean="0"/>
              <a:t>leverandører på det specialiserede socialområde. </a:t>
            </a:r>
            <a:endParaRPr lang="da-DK" dirty="0"/>
          </a:p>
          <a:p>
            <a:pPr marL="0" lvl="0" indent="0">
              <a:buNone/>
            </a:pPr>
            <a:endParaRPr lang="da-DK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77760"/>
            <a:ext cx="7904163" cy="756084"/>
          </a:xfrm>
        </p:spPr>
        <p:txBody>
          <a:bodyPr/>
          <a:lstStyle/>
          <a:p>
            <a:r>
              <a:rPr lang="da-DK" sz="2400" dirty="0" smtClean="0"/>
              <a:t>Ad 2. Organisering som rådgiver Socialstyrelsen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0676" y="1559650"/>
            <a:ext cx="550010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Ad 2. Det aktuelle arbejde i spor 2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dirty="0">
                <a:solidFill>
                  <a:prstClr val="black"/>
                </a:solidFill>
              </a:rPr>
              <a:t>I udarbejdelsen af den generelle model er der blandt andet hentet inspiration fra: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Specialeplanlægning på sundhedsområdet (fx ”øvelse gør mester”)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Den nationale koordinationsstruktur (fx fokus på robuste fagmiljøer)</a:t>
            </a:r>
            <a:endParaRPr lang="da-DK" dirty="0"/>
          </a:p>
          <a:p>
            <a:pPr lvl="1"/>
            <a:r>
              <a:rPr lang="da-DK" dirty="0">
                <a:solidFill>
                  <a:prstClr val="black"/>
                </a:solidFill>
              </a:rPr>
              <a:t>Kvalitetsmodellen for socialtilsynet (fx systematik ift. en generel model)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Hovedkomponenter </a:t>
            </a:r>
            <a:r>
              <a:rPr lang="da-DK" dirty="0"/>
              <a:t>i den generelle </a:t>
            </a:r>
            <a:r>
              <a:rPr lang="da-DK" dirty="0" smtClean="0"/>
              <a:t>model for beskrivelse af </a:t>
            </a:r>
            <a:r>
              <a:rPr lang="da-DK" dirty="0" smtClean="0"/>
              <a:t>specialiseringsniveauer – </a:t>
            </a:r>
            <a:r>
              <a:rPr lang="da-DK" u="sng" dirty="0" smtClean="0"/>
              <a:t>tre konkrete produkter</a:t>
            </a:r>
            <a:r>
              <a:rPr lang="da-DK" dirty="0" smtClean="0"/>
              <a:t>:</a:t>
            </a:r>
            <a:endParaRPr lang="da-DK" dirty="0"/>
          </a:p>
          <a:p>
            <a:pPr marL="522900" lvl="1" indent="-342900">
              <a:buFont typeface="+mj-lt"/>
              <a:buAutoNum type="arabicPeriod"/>
            </a:pPr>
            <a:r>
              <a:rPr lang="da-DK" dirty="0"/>
              <a:t>Forståelse af specialisering på </a:t>
            </a:r>
            <a:r>
              <a:rPr lang="da-DK" dirty="0" smtClean="0"/>
              <a:t>socialområdet og beskrivelse </a:t>
            </a:r>
            <a:r>
              <a:rPr lang="da-DK" dirty="0"/>
              <a:t>af </a:t>
            </a:r>
            <a:r>
              <a:rPr lang="da-DK" dirty="0" smtClean="0"/>
              <a:t>tre specialiseringsniveauer</a:t>
            </a:r>
            <a:endParaRPr lang="da-DK" dirty="0"/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Målgruppebeskrivelser </a:t>
            </a:r>
            <a:endParaRPr lang="da-DK" dirty="0"/>
          </a:p>
          <a:p>
            <a:pPr marL="522900" lvl="1" indent="-342900">
              <a:buFont typeface="+mj-lt"/>
              <a:buAutoNum type="arabicPeriod"/>
            </a:pPr>
            <a:r>
              <a:rPr lang="da-DK" dirty="0" smtClean="0"/>
              <a:t>Vejledning til indplacering </a:t>
            </a:r>
            <a:r>
              <a:rPr lang="da-DK" dirty="0"/>
              <a:t>af </a:t>
            </a:r>
            <a:r>
              <a:rPr lang="da-DK" dirty="0" smtClean="0"/>
              <a:t>tilbud (matrikelfaste og –løse)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2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559528"/>
            <a:ext cx="7904163" cy="756084"/>
          </a:xfrm>
        </p:spPr>
        <p:txBody>
          <a:bodyPr/>
          <a:lstStyle/>
          <a:p>
            <a:r>
              <a:rPr lang="da-DK" sz="2400" dirty="0" smtClean="0"/>
              <a:t>Ad 2. Socialstyrelsens </a:t>
            </a:r>
            <a:r>
              <a:rPr lang="da-DK" sz="2400" dirty="0" smtClean="0"/>
              <a:t>aktuelle forståelse </a:t>
            </a:r>
            <a:r>
              <a:rPr lang="da-DK" sz="2400" dirty="0" smtClean="0"/>
              <a:t>af specialisering 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Specialisering opstår, når en bestemt indsats eller funktion bliver etableret med det formål at opfylde et særligt behov.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Det betyder, at specialisering på socialområdet bliver til i et samspil mellem en målgruppes særlige behov - den specialiserede indsats, der kan imødekomme dette behov - og de parametre, der skal være opfyldt hos en leverandør - for at specialiseringen kan udvikles og opretholdes.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Vi afdækker derfor specialisering </a:t>
            </a:r>
            <a:r>
              <a:rPr lang="da-DK" dirty="0"/>
              <a:t>på socialområdet </a:t>
            </a:r>
            <a:r>
              <a:rPr lang="da-DK" dirty="0" smtClean="0"/>
              <a:t>ved </a:t>
            </a:r>
            <a:r>
              <a:rPr lang="da-DK" dirty="0"/>
              <a:t>at </a:t>
            </a:r>
            <a:r>
              <a:rPr lang="da-DK" u="sng" dirty="0"/>
              <a:t>stille og besvare følgende spørgsmål:</a:t>
            </a:r>
            <a:endParaRPr lang="da-DK" u="sng" dirty="0" smtClean="0"/>
          </a:p>
          <a:p>
            <a:pPr lvl="1"/>
            <a:r>
              <a:rPr lang="da-DK" dirty="0"/>
              <a:t>Hvad kendetegner målgruppen og dens særlige problemstillinger og behov? </a:t>
            </a:r>
          </a:p>
          <a:p>
            <a:pPr lvl="1"/>
            <a:r>
              <a:rPr lang="da-DK" dirty="0"/>
              <a:t>Hvad kendetegner den sociale indsats, der kan imødekomme dette behov?</a:t>
            </a:r>
          </a:p>
          <a:p>
            <a:pPr lvl="1"/>
            <a:r>
              <a:rPr lang="da-DK" dirty="0"/>
              <a:t>Hvad skal være tilstede for, at den sociale indsats kan udvikles og opretholdes med det rette niveau af specialisering</a:t>
            </a:r>
            <a:r>
              <a:rPr lang="da-DK" dirty="0" smtClean="0"/>
              <a:t>?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32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Ad 2. Model for beskrivelse af specialiseringsniveauer (overblik)</a:t>
            </a:r>
            <a:endParaRPr lang="da-DK" sz="2400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09751"/>
              </p:ext>
            </p:extLst>
          </p:nvPr>
        </p:nvGraphicFramePr>
        <p:xfrm>
          <a:off x="628649" y="1705171"/>
          <a:ext cx="7886701" cy="442384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897293">
                  <a:extLst>
                    <a:ext uri="{9D8B030D-6E8A-4147-A177-3AD203B41FA5}">
                      <a16:colId xmlns:a16="http://schemas.microsoft.com/office/drawing/2014/main" val="2724467459"/>
                    </a:ext>
                  </a:extLst>
                </a:gridCol>
                <a:gridCol w="1996175">
                  <a:extLst>
                    <a:ext uri="{9D8B030D-6E8A-4147-A177-3AD203B41FA5}">
                      <a16:colId xmlns:a16="http://schemas.microsoft.com/office/drawing/2014/main" val="1414233659"/>
                    </a:ext>
                  </a:extLst>
                </a:gridCol>
                <a:gridCol w="1996175">
                  <a:extLst>
                    <a:ext uri="{9D8B030D-6E8A-4147-A177-3AD203B41FA5}">
                      <a16:colId xmlns:a16="http://schemas.microsoft.com/office/drawing/2014/main" val="4156652000"/>
                    </a:ext>
                  </a:extLst>
                </a:gridCol>
                <a:gridCol w="1997058">
                  <a:extLst>
                    <a:ext uri="{9D8B030D-6E8A-4147-A177-3AD203B41FA5}">
                      <a16:colId xmlns:a16="http://schemas.microsoft.com/office/drawing/2014/main" val="2839996743"/>
                    </a:ext>
                  </a:extLst>
                </a:gridCol>
              </a:tblGrid>
              <a:tr h="593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effectLst/>
                          <a:latin typeface="+mn-lt"/>
                        </a:rPr>
                        <a:t>Let </a:t>
                      </a:r>
                      <a:endParaRPr lang="da-DK" sz="1800" kern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 smtClean="0">
                          <a:effectLst/>
                          <a:latin typeface="+mn-lt"/>
                        </a:rPr>
                        <a:t>Specialiseret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effectLst/>
                          <a:latin typeface="+mn-lt"/>
                        </a:rPr>
                        <a:t>Moderat specialiseret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effectLst/>
                          <a:latin typeface="+mn-lt"/>
                        </a:rPr>
                        <a:t>Højt specialiseret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93203"/>
                  </a:ext>
                </a:extLst>
              </a:tr>
              <a:tr h="822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effectLst/>
                          <a:latin typeface="+mn-lt"/>
                        </a:rPr>
                        <a:t>Målgruppens problemstillinger og behov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Målgruppekompleksitet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Målgruppens størrelse</a:t>
                      </a:r>
                      <a:endParaRPr lang="da-DK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438"/>
                  </a:ext>
                </a:extLst>
              </a:tr>
              <a:tr h="6652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da-DK" sz="1800" kern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 smtClean="0">
                          <a:effectLst/>
                          <a:latin typeface="+mn-lt"/>
                        </a:rPr>
                        <a:t>Indsatser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Sammensætning af ydelser og foranstaltninger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Fagligt </a:t>
                      </a:r>
                      <a:r>
                        <a:rPr lang="da-DK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indhold og metoder</a:t>
                      </a:r>
                      <a:endParaRPr lang="da-DK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61690"/>
                  </a:ext>
                </a:extLst>
              </a:tr>
              <a:tr h="18416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da-DK" sz="1800" kern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 smtClean="0">
                          <a:effectLst/>
                          <a:latin typeface="+mn-lt"/>
                        </a:rPr>
                        <a:t>Leverandører</a:t>
                      </a:r>
                      <a:endParaRPr lang="da-DK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 praksis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Praksiserfaring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Uddannelsesmæssige kompetencer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Fagmiljø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Samarbejdsformer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Vidensudvikling</a:t>
                      </a:r>
                      <a:endParaRPr lang="da-DK" sz="180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Metoder og faglige tilgange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Hjælpemidler og teknologi</a:t>
                      </a:r>
                      <a:endParaRPr lang="da-DK" sz="18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763218"/>
                  </a:ext>
                </a:extLst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B2EE-0873-4EBD-BD17-6A767A2B9A3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74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Ad 3. Status </a:t>
            </a:r>
            <a:r>
              <a:rPr lang="da-DK" sz="2400" dirty="0"/>
              <a:t>på </a:t>
            </a:r>
            <a:r>
              <a:rPr lang="da-DK" sz="2400" dirty="0" smtClean="0"/>
              <a:t>evalueringens spor </a:t>
            </a:r>
            <a:r>
              <a:rPr lang="da-DK" sz="2400" dirty="0"/>
              <a:t>2</a:t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DB2EE-0873-4EBD-BD17-6A767A2B9A33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6257"/>
              </p:ext>
            </p:extLst>
          </p:nvPr>
        </p:nvGraphicFramePr>
        <p:xfrm>
          <a:off x="628649" y="1412776"/>
          <a:ext cx="7886701" cy="4487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11. Maj 2021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53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Socialstyrelsen DK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dirty="0" smtClean="0"/>
        </a:defPPr>
      </a:lstStyle>
    </a:txDef>
  </a:objectDefaults>
  <a:extraClrSchemeLst/>
  <a:custClrLst>
    <a:custClr name="Custom Color 1">
      <a:srgbClr val="E9D392"/>
    </a:custClr>
    <a:custClr name="Custom Color 2">
      <a:srgbClr val="BAD9C1"/>
    </a:custClr>
    <a:custClr name="Custom Color 3">
      <a:srgbClr val="C6C7C9"/>
    </a:custClr>
    <a:custClr name="Custom Color 4">
      <a:srgbClr val="ECE38A"/>
    </a:custClr>
    <a:custClr name="Custom Color 5">
      <a:srgbClr val="CDE7EE"/>
    </a:custClr>
    <a:custClr name="Custom Color 6">
      <a:srgbClr val="BCB5B2"/>
    </a:custClr>
    <a:custClr name="Custom Color 7">
      <a:srgbClr val="D2E4BE"/>
    </a:custClr>
    <a:custClr name="Custom Color 8">
      <a:srgbClr val="CDDEF3"/>
    </a:custClr>
    <a:custClr name="Custom Color 9">
      <a:srgbClr val="DED5CB"/>
    </a:custClr>
    <a:custClr name="Custom Color 10">
      <a:srgbClr val="F9F8E0"/>
    </a:custClr>
  </a:custClrLst>
  <a:extLst>
    <a:ext uri="{05A4C25C-085E-4340-85A3-A5531E510DB2}">
      <thm15:themeFamily xmlns:thm15="http://schemas.microsoft.com/office/thememl/2012/main" name="PowerPoint skabelon-DK-28.5.17" id="{11AABAF5-F9E5-4183-8D88-86089682D0BF}" vid="{0F429F3F-D869-446F-BAD2-D0321B1993C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ocialstyrelsen PPT">
      <a:dk1>
        <a:sysClr val="windowText" lastClr="000000"/>
      </a:dk1>
      <a:lt1>
        <a:sysClr val="window" lastClr="FFFFFF"/>
      </a:lt1>
      <a:dk2>
        <a:srgbClr val="AF292E"/>
      </a:dk2>
      <a:lt2>
        <a:srgbClr val="797777"/>
      </a:lt2>
      <a:accent1>
        <a:srgbClr val="C27030"/>
      </a:accent1>
      <a:accent2>
        <a:srgbClr val="6C8777"/>
      </a:accent2>
      <a:accent3>
        <a:srgbClr val="595959"/>
      </a:accent3>
      <a:accent4>
        <a:srgbClr val="E4BC2F"/>
      </a:accent4>
      <a:accent5>
        <a:srgbClr val="7090AD"/>
      </a:accent5>
      <a:accent6>
        <a:srgbClr val="7C767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13e236f4625d48b88f99b9a3efb01b21</Template>
  <TotalTime>0</TotalTime>
  <Words>611</Words>
  <Application>Microsoft Office PowerPoint</Application>
  <PresentationFormat>Skærmshow (4:3)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Socialstyrelsen DK</vt:lpstr>
      <vt:lpstr>Evaluering af det specialiserede socialområde – spor 2  KKR-konference – 11. maj 2021</vt:lpstr>
      <vt:lpstr>Disposition</vt:lpstr>
      <vt:lpstr>Ad 1. Evalueringens tre spor</vt:lpstr>
      <vt:lpstr>Ad 2. Socialstyrelsens opgaver i spor 2</vt:lpstr>
      <vt:lpstr>Ad 2. Organisering som rådgiver Socialstyrelsen</vt:lpstr>
      <vt:lpstr>Ad 2. Det aktuelle arbejde i spor 2</vt:lpstr>
      <vt:lpstr>Ad 2. Socialstyrelsens aktuelle forståelse af specialisering </vt:lpstr>
      <vt:lpstr>Ad 2. Model for beskrivelse af specialiseringsniveauer (overblik)</vt:lpstr>
      <vt:lpstr>Ad 3. Status på evalueringens spor 2 </vt:lpstr>
      <vt:lpstr>Ad 3. Status på evalueringens tre spor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2021-01-11T10:26:29Z</dcterms:created>
  <dcterms:modified xsi:type="dcterms:W3CDTF">2021-05-11T09:05:03Z</dcterms:modified>
</cp:coreProperties>
</file>