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4"/>
  </p:sldMasterIdLst>
  <p:notesMasterIdLst>
    <p:notesMasterId r:id="rId11"/>
  </p:notesMasterIdLst>
  <p:sldIdLst>
    <p:sldId id="285" r:id="rId5"/>
    <p:sldId id="293" r:id="rId6"/>
    <p:sldId id="295" r:id="rId7"/>
    <p:sldId id="294" r:id="rId8"/>
    <p:sldId id="291" r:id="rId9"/>
    <p:sldId id="292" r:id="rId10"/>
  </p:sldIdLst>
  <p:sldSz cx="12195175" cy="6859588"/>
  <p:notesSz cx="6797675" cy="9926638"/>
  <p:custDataLst>
    <p:tags r:id="rId12"/>
  </p:custDataLst>
  <p:defaultText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364" autoAdjust="0"/>
  </p:normalViewPr>
  <p:slideViewPr>
    <p:cSldViewPr>
      <p:cViewPr varScale="1">
        <p:scale>
          <a:sx n="59" d="100"/>
          <a:sy n="59" d="100"/>
        </p:scale>
        <p:origin x="848" y="52"/>
      </p:cViewPr>
      <p:guideLst>
        <p:guide orient="horz" pos="2161"/>
        <p:guide pos="3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6DBD80-1A18-40A8-8E8C-81B16990B284}" type="datetimeFigureOut">
              <a:rPr lang="da-DK" smtClean="0"/>
              <a:t>20-05-2021</a:t>
            </a:fld>
            <a:endParaRPr lang="da-DK"/>
          </a:p>
        </p:txBody>
      </p:sp>
      <p:sp>
        <p:nvSpPr>
          <p:cNvPr id="4" name="Pladsholder til diasbille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35DAE1-4DBC-4EBB-A0F7-2243D879E830}" type="slidenum">
              <a:rPr lang="da-DK" smtClean="0"/>
              <a:t>‹nr.›</a:t>
            </a:fld>
            <a:endParaRPr lang="da-DK"/>
          </a:p>
        </p:txBody>
      </p:sp>
    </p:spTree>
    <p:extLst>
      <p:ext uri="{BB962C8B-B14F-4D97-AF65-F5344CB8AC3E}">
        <p14:creationId xmlns:p14="http://schemas.microsoft.com/office/powerpoint/2010/main" val="326388363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600" i="0" kern="1200" dirty="0">
                <a:solidFill>
                  <a:schemeClr val="tx1"/>
                </a:solidFill>
                <a:effectLst/>
                <a:latin typeface="+mn-lt"/>
                <a:ea typeface="+mn-ea"/>
                <a:cs typeface="+mn-cs"/>
              </a:rPr>
              <a:t>På det specialiserede socialområde i Region Midtjylland oplever vi desværre af og til, at der er borgere, der har så komplekse og udfordrende problemstillinger, at vi har svært ved at skabe det</a:t>
            </a:r>
            <a:r>
              <a:rPr lang="da-DK" sz="1600" i="0" kern="1200" baseline="0" dirty="0">
                <a:solidFill>
                  <a:schemeClr val="tx1"/>
                </a:solidFill>
                <a:effectLst/>
                <a:latin typeface="+mn-lt"/>
                <a:ea typeface="+mn-ea"/>
                <a:cs typeface="+mn-cs"/>
              </a:rPr>
              <a:t> rette</a:t>
            </a:r>
            <a:r>
              <a:rPr lang="da-DK" sz="1600" i="0" kern="1200" dirty="0">
                <a:solidFill>
                  <a:schemeClr val="tx1"/>
                </a:solidFill>
                <a:effectLst/>
                <a:latin typeface="+mn-lt"/>
                <a:ea typeface="+mn-ea"/>
                <a:cs typeface="+mn-cs"/>
              </a:rPr>
              <a:t> tilbud til dem.</a:t>
            </a:r>
            <a:r>
              <a:rPr lang="da-DK" sz="1600" i="0" kern="1200" baseline="0" dirty="0">
                <a:solidFill>
                  <a:schemeClr val="tx1"/>
                </a:solidFill>
                <a:effectLst/>
                <a:latin typeface="+mn-lt"/>
                <a:ea typeface="+mn-ea"/>
                <a:cs typeface="+mn-cs"/>
              </a:rPr>
              <a:t> Det har uhensigtsmæssige konsekvenser for borgeren såvel som medarbejderne på socialområdet. F</a:t>
            </a:r>
            <a:r>
              <a:rPr lang="da-DK" sz="1600" i="0" kern="1200" dirty="0">
                <a:solidFill>
                  <a:schemeClr val="tx1"/>
                </a:solidFill>
                <a:effectLst/>
                <a:latin typeface="+mn-lt"/>
                <a:ea typeface="+mn-ea"/>
                <a:cs typeface="+mn-cs"/>
              </a:rPr>
              <a:t>rem for alt risikerer</a:t>
            </a:r>
            <a:r>
              <a:rPr lang="da-DK" sz="1600" i="0" kern="1200" baseline="0" dirty="0">
                <a:solidFill>
                  <a:schemeClr val="tx1"/>
                </a:solidFill>
                <a:effectLst/>
                <a:latin typeface="+mn-lt"/>
                <a:ea typeface="+mn-ea"/>
                <a:cs typeface="+mn-cs"/>
              </a:rPr>
              <a:t> vi, at vi </a:t>
            </a:r>
            <a:r>
              <a:rPr lang="da-DK" sz="1600" i="0" kern="1200" dirty="0">
                <a:solidFill>
                  <a:schemeClr val="tx1"/>
                </a:solidFill>
                <a:effectLst/>
                <a:latin typeface="+mn-lt"/>
                <a:ea typeface="+mn-ea"/>
                <a:cs typeface="+mn-cs"/>
              </a:rPr>
              <a:t>svigter borgeren. </a:t>
            </a:r>
          </a:p>
          <a:p>
            <a:r>
              <a:rPr lang="da-DK" sz="1600" i="0" kern="1200" dirty="0">
                <a:solidFill>
                  <a:schemeClr val="tx1"/>
                </a:solidFill>
                <a:effectLst/>
                <a:latin typeface="+mn-lt"/>
                <a:ea typeface="+mn-ea"/>
                <a:cs typeface="+mn-cs"/>
              </a:rPr>
              <a:t> </a:t>
            </a:r>
          </a:p>
          <a:p>
            <a:r>
              <a:rPr lang="da-DK" sz="1600" i="0" kern="1200" dirty="0">
                <a:solidFill>
                  <a:schemeClr val="tx1"/>
                </a:solidFill>
                <a:effectLst/>
                <a:latin typeface="+mn-lt"/>
                <a:ea typeface="+mn-ea"/>
                <a:cs typeface="+mn-cs"/>
              </a:rPr>
              <a:t>Derfor har</a:t>
            </a:r>
            <a:r>
              <a:rPr lang="da-DK" sz="1600" i="0" kern="1200" baseline="0" dirty="0">
                <a:solidFill>
                  <a:schemeClr val="tx1"/>
                </a:solidFill>
                <a:effectLst/>
                <a:latin typeface="+mn-lt"/>
                <a:ea typeface="+mn-ea"/>
                <a:cs typeface="+mn-cs"/>
              </a:rPr>
              <a:t> vi brug for at tale sammen om, hvordan vi kan blive bedre til at hjælpe disse borgere. Denne w</a:t>
            </a:r>
            <a:r>
              <a:rPr lang="da-DK" sz="1600" i="0" kern="1200" dirty="0">
                <a:solidFill>
                  <a:schemeClr val="tx1"/>
                </a:solidFill>
                <a:effectLst/>
                <a:latin typeface="+mn-lt"/>
                <a:ea typeface="+mn-ea"/>
                <a:cs typeface="+mn-cs"/>
              </a:rPr>
              <a:t>orkshop lægger op til en drøftelse af, hvordan vi kan udvikle nye tilbud og tilgange til borgere med de mest komplekse og udfordrende problemstillinger. Inden vi når til drøftelsen,</a:t>
            </a:r>
            <a:r>
              <a:rPr lang="da-DK" sz="1600" i="0" kern="1200" baseline="0" dirty="0">
                <a:solidFill>
                  <a:schemeClr val="tx1"/>
                </a:solidFill>
                <a:effectLst/>
                <a:latin typeface="+mn-lt"/>
                <a:ea typeface="+mn-ea"/>
                <a:cs typeface="+mn-cs"/>
              </a:rPr>
              <a:t> vil jeg præsentere to cases fra socialområdet i Region Midtjylland. Casene </a:t>
            </a:r>
            <a:r>
              <a:rPr lang="da-DK" sz="1600" i="0" kern="1200" dirty="0">
                <a:solidFill>
                  <a:schemeClr val="tx1"/>
                </a:solidFill>
                <a:effectLst/>
                <a:latin typeface="+mn-lt"/>
                <a:ea typeface="+mn-ea"/>
                <a:cs typeface="+mn-cs"/>
              </a:rPr>
              <a:t>illustrerer hvilke konkrete udfordringer og problemstillinger man står overfor i praksis, når vi taler om komplekse borgere. </a:t>
            </a:r>
          </a:p>
        </p:txBody>
      </p:sp>
      <p:sp>
        <p:nvSpPr>
          <p:cNvPr id="4" name="Pladsholder til slidenummer 3"/>
          <p:cNvSpPr>
            <a:spLocks noGrp="1"/>
          </p:cNvSpPr>
          <p:nvPr>
            <p:ph type="sldNum" sz="quarter" idx="10"/>
          </p:nvPr>
        </p:nvSpPr>
        <p:spPr/>
        <p:txBody>
          <a:bodyPr/>
          <a:lstStyle/>
          <a:p>
            <a:fld id="{9935DAE1-4DBC-4EBB-A0F7-2243D879E830}" type="slidenum">
              <a:rPr lang="da-DK" smtClean="0"/>
              <a:t>2</a:t>
            </a:fld>
            <a:endParaRPr lang="da-DK"/>
          </a:p>
        </p:txBody>
      </p:sp>
    </p:spTree>
    <p:extLst>
      <p:ext uri="{BB962C8B-B14F-4D97-AF65-F5344CB8AC3E}">
        <p14:creationId xmlns:p14="http://schemas.microsoft.com/office/powerpoint/2010/main" val="25137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Inden</a:t>
            </a:r>
            <a:r>
              <a:rPr lang="da-DK" baseline="0" dirty="0"/>
              <a:t> vi kan drøfte, hvordan vi bliver bedre, er det væsentligt at blive skarp på, hvad det er for nogle konkrete udfordringer, der kendetegner borgere med komplekse problemstillinger. To cases illustrerer og repræsentere de problemstillinger og udfordringer, som vi i socialområdet ofte står overfor, når vi taler om komplekse borgere.</a:t>
            </a:r>
          </a:p>
          <a:p>
            <a:r>
              <a:rPr lang="da-DK" baseline="0" dirty="0"/>
              <a:t>(Punkterne på </a:t>
            </a:r>
            <a:r>
              <a:rPr lang="da-DK" baseline="0" dirty="0" err="1"/>
              <a:t>sliden</a:t>
            </a:r>
            <a:r>
              <a:rPr lang="da-DK" baseline="0" dirty="0"/>
              <a:t> refererer til to mere detaljerede case-beskrivelser, som du kan referere fra)</a:t>
            </a:r>
          </a:p>
          <a:p>
            <a:endParaRPr lang="da-DK" baseline="0" dirty="0"/>
          </a:p>
          <a:p>
            <a:r>
              <a:rPr lang="da-DK" baseline="0" dirty="0"/>
              <a:t>(Gratis billeder fra pxhere.com)</a:t>
            </a:r>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3</a:t>
            </a:fld>
            <a:endParaRPr lang="da-DK"/>
          </a:p>
        </p:txBody>
      </p:sp>
    </p:spTree>
    <p:extLst>
      <p:ext uri="{BB962C8B-B14F-4D97-AF65-F5344CB8AC3E}">
        <p14:creationId xmlns:p14="http://schemas.microsoft.com/office/powerpoint/2010/main" val="28736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 baggrund af en drøftelse</a:t>
            </a:r>
            <a:r>
              <a:rPr lang="da-DK" baseline="0" dirty="0"/>
              <a:t> blandt områdecheferne i det specialiserede socialområder i Region Midtjylland, har vi observeret 4 overordnede kendetegn som går igen ved sager med de mest komplekse borgere:</a:t>
            </a:r>
          </a:p>
          <a:p>
            <a:r>
              <a:rPr lang="da-DK" sz="2400" dirty="0"/>
              <a:t>1. Langt og kompliceret forløb inden indskrivning i socialområdet</a:t>
            </a:r>
          </a:p>
          <a:p>
            <a:r>
              <a:rPr lang="da-DK" sz="2400" dirty="0"/>
              <a:t>2. Flere diagnoser og evt. misbrug</a:t>
            </a:r>
            <a:r>
              <a:rPr lang="da-DK" sz="2400" baseline="0" dirty="0"/>
              <a:t> samt </a:t>
            </a:r>
            <a:r>
              <a:rPr lang="da-DK" sz="2400" dirty="0"/>
              <a:t>kompliceret og muligvis</a:t>
            </a:r>
            <a:r>
              <a:rPr lang="da-DK" sz="2400" baseline="0" dirty="0"/>
              <a:t> ufærdig</a:t>
            </a:r>
            <a:r>
              <a:rPr lang="da-DK" sz="2400" dirty="0"/>
              <a:t> udredning</a:t>
            </a:r>
            <a:r>
              <a:rPr lang="da-DK" sz="2400" baseline="0" dirty="0"/>
              <a:t>.</a:t>
            </a:r>
            <a:endParaRPr lang="da-DK" sz="2400" dirty="0"/>
          </a:p>
          <a:p>
            <a:r>
              <a:rPr lang="da-DK" sz="2400" dirty="0"/>
              <a:t>3. Udfordringer med sikkerhed</a:t>
            </a:r>
            <a:r>
              <a:rPr lang="da-DK" sz="2400" baseline="0" dirty="0"/>
              <a:t>. I nogle tilfælde er borgeren farli</a:t>
            </a:r>
            <a:r>
              <a:rPr lang="da-DK" sz="2400" dirty="0"/>
              <a:t>g for sig selv eller omgivelserne</a:t>
            </a:r>
            <a:r>
              <a:rPr lang="da-DK" sz="2400" baseline="0" dirty="0"/>
              <a:t> i sådan en grad, at det er svært at leve op til omsorgspligten og samtidig tage hensyn til borgerens selvbestemmelsesret jævnfør Serviceloven. </a:t>
            </a:r>
            <a:endParaRPr lang="da-DK" sz="2400" dirty="0"/>
          </a:p>
          <a:p>
            <a:r>
              <a:rPr lang="da-DK" sz="2400" dirty="0"/>
              <a:t>4. Kompliceret samarbejde med andre aktører i borgerens liv</a:t>
            </a:r>
            <a:r>
              <a:rPr lang="da-DK" sz="2400" baseline="0" dirty="0"/>
              <a:t> - f.eks. psykiatrien, kriminalforsorgen, kommunen eller pårørende </a:t>
            </a:r>
            <a:endParaRPr lang="da-DK" sz="2400" dirty="0"/>
          </a:p>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4</a:t>
            </a:fld>
            <a:endParaRPr lang="da-DK"/>
          </a:p>
        </p:txBody>
      </p:sp>
    </p:spTree>
    <p:extLst>
      <p:ext uri="{BB962C8B-B14F-4D97-AF65-F5344CB8AC3E}">
        <p14:creationId xmlns:p14="http://schemas.microsoft.com/office/powerpoint/2010/main" val="17654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Problemstillingen med komplekse borgere er ikke ny</a:t>
            </a:r>
            <a:r>
              <a:rPr lang="da-DK" baseline="0" dirty="0"/>
              <a:t>, og der er allerede sat flere tiltag </a:t>
            </a:r>
            <a:r>
              <a:rPr lang="da-DK" baseline="0" dirty="0" err="1"/>
              <a:t>iværk</a:t>
            </a:r>
            <a:r>
              <a:rPr lang="da-DK" baseline="0" dirty="0"/>
              <a:t> for at hjælpe gruppen af borgere med de mest komplekse problemstillinger og udfordringer – både i samarbejdet mellem region og kommuner og konkrete tiltag i det specialiserede socialområde i Region Midtjylland. </a:t>
            </a:r>
            <a:r>
              <a:rPr lang="da-DK" dirty="0"/>
              <a:t> </a:t>
            </a:r>
            <a:endParaRPr lang="da-DK" baseline="0" dirty="0"/>
          </a:p>
          <a:p>
            <a:endParaRPr lang="da-DK" baseline="0" dirty="0"/>
          </a:p>
          <a:p>
            <a:r>
              <a:rPr lang="da-DK" u="sng" baseline="0" dirty="0"/>
              <a:t>Tiltag på tværs</a:t>
            </a:r>
          </a:p>
          <a:p>
            <a:pPr marL="285750" indent="-285750">
              <a:buFont typeface="Arial" panose="020B0604020202020204" pitchFamily="34" charset="0"/>
              <a:buChar char="•"/>
            </a:pPr>
            <a:r>
              <a:rPr lang="da-DK" baseline="0" dirty="0"/>
              <a:t>DASSOS afprøver en ny arbejdsform med etablering af ”cirkler” som en del af samarbejdet om at blive bedre til at skabe de rigtige tilbud til komplekse borgere. Cirklerne er arbejdsgrupper på tværs af fagpersoner i kommunerne og regionen. De har fokus på videndeling, sparring og udvikling. </a:t>
            </a:r>
          </a:p>
          <a:p>
            <a:pPr marL="285750" indent="-285750">
              <a:buFont typeface="Arial" panose="020B0604020202020204" pitchFamily="34" charset="0"/>
              <a:buChar char="•"/>
            </a:pPr>
            <a:r>
              <a:rPr lang="da-DK" baseline="0" dirty="0"/>
              <a:t>Psykiatriens Huse er et eksempel på et tiltag, hvor Region Midt og Kommunerne søger at samarbejde for at sikre en højere grad af sammenhæng mellem psykiatritilbuddene i region og kommuner</a:t>
            </a:r>
          </a:p>
          <a:p>
            <a:endParaRPr lang="da-DK" baseline="0" dirty="0"/>
          </a:p>
          <a:p>
            <a:r>
              <a:rPr lang="da-DK" u="sng" baseline="0" dirty="0"/>
              <a:t>Tiltag i Region Midtjylland</a:t>
            </a:r>
          </a:p>
          <a:p>
            <a:pPr marL="285750" indent="-285750">
              <a:buFont typeface="Arial" panose="020B0604020202020204" pitchFamily="34" charset="0"/>
              <a:buChar char="•"/>
            </a:pPr>
            <a:r>
              <a:rPr lang="da-DK" baseline="0" dirty="0"/>
              <a:t>I specialområde Socialpsykiatri Voksne og Specialområdet Holmstrupgård arbejdes der løbende på at have gode og konkrete samarbejdsaftaler mellem de enkelte afdelinger/bosteder og regionspsykiatrien. </a:t>
            </a:r>
          </a:p>
          <a:p>
            <a:pPr marL="0" indent="0">
              <a:buFont typeface="Arial" panose="020B0604020202020204" pitchFamily="34" charset="0"/>
              <a:buNone/>
            </a:pPr>
            <a:endParaRPr lang="da-DK" baseline="0" dirty="0"/>
          </a:p>
          <a:p>
            <a:pPr marL="0" indent="0">
              <a:buFont typeface="Arial" panose="020B0604020202020204" pitchFamily="34" charset="0"/>
              <a:buNone/>
            </a:pPr>
            <a:r>
              <a:rPr lang="da-DK" baseline="0" dirty="0"/>
              <a:t>På det specialiserede socialområdet i Region Midtjylland har vi iværksat forskellige tiltag til videndelingen mellem relevante aktører omkring de mest komplekse borgere: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t>Bl.a. har man i Specialområde Autisme inviteret ansatte i psykiatrien med på uddannelse sammen med specialområdets medarbejdere. Erfaringen er, at det giver en bedre fælles forståelse for arbejdet med borgere med </a:t>
            </a:r>
            <a:r>
              <a:rPr lang="da-DK" baseline="0" dirty="0" err="1"/>
              <a:t>autismespektrumforstyrrelser</a:t>
            </a:r>
            <a:r>
              <a:rPr lang="da-DK" baseline="0" dirty="0"/>
              <a:t>.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dirty="0"/>
              <a:t>I konkrete</a:t>
            </a:r>
            <a:r>
              <a:rPr lang="da-DK" sz="1600" baseline="0" dirty="0"/>
              <a:t> </a:t>
            </a:r>
            <a:r>
              <a:rPr lang="da-DK" sz="1600" dirty="0"/>
              <a:t>sager har områderne inviteret relevante aktører</a:t>
            </a:r>
            <a:r>
              <a:rPr lang="da-DK" sz="1600" baseline="0" dirty="0"/>
              <a:t> til samarbejdsmøder, fx politiet, kriminalforsorgen, kommuner eller pårørende. Formålet er at skabe en fælles forståelse for </a:t>
            </a:r>
            <a:r>
              <a:rPr lang="da-DK" baseline="0" dirty="0"/>
              <a:t>de rammer og vilkår, vi arbejder under i form af serviceloven og hvilken hjælp, vi kan have brug for fra disse aktører. </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t>Et konkret eksempel fremgår i den tidligere præsenterede case med den unge selvmordstruede pige. Her har afdelingen indkaldt politiet til et </a:t>
            </a:r>
            <a:r>
              <a:rPr lang="da-DK" sz="1600" dirty="0"/>
              <a:t>samarbejdsmøde.</a:t>
            </a:r>
            <a:r>
              <a:rPr lang="da-DK" sz="1600" baseline="0" dirty="0"/>
              <a:t> </a:t>
            </a:r>
            <a:r>
              <a:rPr lang="da-DK" sz="1600" dirty="0"/>
              <a:t>Det skabte</a:t>
            </a:r>
            <a:r>
              <a:rPr lang="da-DK" sz="1600" baseline="0" dirty="0"/>
              <a:t> en</a:t>
            </a:r>
            <a:r>
              <a:rPr lang="da-DK" sz="1600" dirty="0"/>
              <a:t> fællesforståelse for handlemulighederne hos</a:t>
            </a:r>
            <a:r>
              <a:rPr lang="da-DK" sz="1600" baseline="0" dirty="0"/>
              <a:t> politiet og de ansatte på afdelingen. </a:t>
            </a:r>
            <a:endParaRPr lang="da-DK" baseline="0" dirty="0"/>
          </a:p>
          <a:p>
            <a:endParaRPr lang="da-DK" baseline="0" dirty="0"/>
          </a:p>
        </p:txBody>
      </p:sp>
      <p:sp>
        <p:nvSpPr>
          <p:cNvPr id="4" name="Pladsholder til slidenummer 3"/>
          <p:cNvSpPr>
            <a:spLocks noGrp="1"/>
          </p:cNvSpPr>
          <p:nvPr>
            <p:ph type="sldNum" sz="quarter" idx="10"/>
          </p:nvPr>
        </p:nvSpPr>
        <p:spPr/>
        <p:txBody>
          <a:bodyPr/>
          <a:lstStyle/>
          <a:p>
            <a:fld id="{9935DAE1-4DBC-4EBB-A0F7-2243D879E830}" type="slidenum">
              <a:rPr lang="da-DK" smtClean="0"/>
              <a:t>5</a:t>
            </a:fld>
            <a:endParaRPr lang="da-DK"/>
          </a:p>
        </p:txBody>
      </p:sp>
    </p:spTree>
    <p:extLst>
      <p:ext uri="{BB962C8B-B14F-4D97-AF65-F5344CB8AC3E}">
        <p14:creationId xmlns:p14="http://schemas.microsoft.com/office/powerpoint/2010/main" val="204374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er interesseret i et stærkt samarbejde me</a:t>
            </a:r>
            <a:r>
              <a:rPr lang="da-DK" baseline="0" dirty="0"/>
              <a:t>d både brugerorganisationer og kommuner og ønsker brugerorganisationernes input til dette. Derfor vil jeg gerne lægge op til en drøftelse af, hvordan vi sammen kan udvikle tilbud og tilgange til borgere med komplekse udfordringer? </a:t>
            </a:r>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6</a:t>
            </a:fld>
            <a:endParaRPr lang="da-DK"/>
          </a:p>
        </p:txBody>
      </p:sp>
    </p:spTree>
    <p:extLst>
      <p:ext uri="{BB962C8B-B14F-4D97-AF65-F5344CB8AC3E}">
        <p14:creationId xmlns:p14="http://schemas.microsoft.com/office/powerpoint/2010/main" val="793366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1" y="0"/>
            <a:ext cx="12195175" cy="6859588"/>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pic>
        <p:nvPicPr>
          <p:cNvPr id="3" name="Billed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3400" y="1989634"/>
            <a:ext cx="4861361" cy="2342510"/>
          </a:xfrm>
          <a:prstGeom prst="rect">
            <a:avLst/>
          </a:prstGeom>
        </p:spPr>
      </p:pic>
      <p:sp>
        <p:nvSpPr>
          <p:cNvPr id="7" name="Rectangle 113"/>
          <p:cNvSpPr>
            <a:spLocks noGrp="1" noChangeAspect="1" noChangeArrowheads="1"/>
          </p:cNvSpPr>
          <p:nvPr>
            <p:ph type="subTitle" sz="quarter" idx="1" hasCustomPrompt="1"/>
          </p:nvPr>
        </p:nvSpPr>
        <p:spPr>
          <a:xfrm>
            <a:off x="694877" y="5342988"/>
            <a:ext cx="10805419" cy="637334"/>
          </a:xfrm>
        </p:spPr>
        <p:txBody>
          <a:bodyPr anchor="t"/>
          <a:lstStyle>
            <a:lvl1pPr marL="0" indent="0" algn="ctr">
              <a:buFont typeface="Wingdings" pitchFamily="2" charset="2"/>
              <a:buNone/>
              <a:tabLst>
                <a:tab pos="1168400" algn="l"/>
              </a:tabLst>
              <a:defRPr sz="2600">
                <a:solidFill>
                  <a:schemeClr val="bg1"/>
                </a:solidFill>
              </a:defRPr>
            </a:lvl1pPr>
          </a:lstStyle>
          <a:p>
            <a:pPr lvl="0"/>
            <a:r>
              <a:rPr lang="da-DK" altLang="da-DK" noProof="0" dirty="0"/>
              <a:t>Skriv titel her</a:t>
            </a:r>
          </a:p>
        </p:txBody>
      </p:sp>
    </p:spTree>
    <p:extLst>
      <p:ext uri="{BB962C8B-B14F-4D97-AF65-F5344CB8AC3E}">
        <p14:creationId xmlns:p14="http://schemas.microsoft.com/office/powerpoint/2010/main" val="418814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303816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363396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800000"/>
            <a:ext cx="10083938" cy="720000"/>
          </a:xfrm>
        </p:spPr>
        <p:txBody>
          <a:bodyPr/>
          <a:lstStyle>
            <a:lvl1pPr>
              <a:defRPr/>
            </a:lvl1pPr>
          </a:lstStyle>
          <a:p>
            <a:r>
              <a:rPr lang="da-DK" dirty="0"/>
              <a:t>Skriv overskrift her</a:t>
            </a:r>
          </a:p>
        </p:txBody>
      </p:sp>
      <p:sp>
        <p:nvSpPr>
          <p:cNvPr id="5" name="Pladsholder til indhold 4"/>
          <p:cNvSpPr>
            <a:spLocks noGrp="1"/>
          </p:cNvSpPr>
          <p:nvPr>
            <p:ph sz="quarter" idx="11" hasCustomPrompt="1"/>
          </p:nvPr>
        </p:nvSpPr>
        <p:spPr>
          <a:xfrm>
            <a:off x="720281" y="2700000"/>
            <a:ext cx="10083938" cy="3600000"/>
          </a:xfrm>
        </p:spPr>
        <p:txBody>
          <a:bodyPr anchor="t" anchorCtr="0"/>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Pladsholder til tekst 3"/>
          <p:cNvSpPr>
            <a:spLocks noGrp="1"/>
          </p:cNvSpPr>
          <p:nvPr>
            <p:ph type="body" sz="quarter" idx="12" hasCustomPrompt="1"/>
          </p:nvPr>
        </p:nvSpPr>
        <p:spPr>
          <a:xfrm>
            <a:off x="0" y="1188001"/>
            <a:ext cx="2503151" cy="453179"/>
          </a:xfrm>
          <a:solidFill>
            <a:schemeClr val="accent3"/>
          </a:solidFill>
          <a:ln>
            <a:noFill/>
          </a:ln>
        </p:spPr>
        <p:txBody>
          <a:bodyPr wrap="none" lIns="720000" tIns="71998" rIns="180000" bIns="71998">
            <a:spAutoFit/>
          </a:bodyPr>
          <a:lstStyle>
            <a:lvl1pPr marL="0" indent="0">
              <a:buNone/>
              <a:defRPr sz="2000" b="1" baseline="0">
                <a:solidFill>
                  <a:schemeClr val="bg1"/>
                </a:solidFill>
              </a:defRPr>
            </a:lvl1pPr>
            <a:lvl2pPr marL="833946" indent="0">
              <a:buNone/>
              <a:defRPr b="1">
                <a:solidFill>
                  <a:schemeClr val="bg1"/>
                </a:solidFill>
              </a:defRPr>
            </a:lvl2pPr>
            <a:lvl3pPr marL="1549361" indent="0">
              <a:buNone/>
              <a:defRPr b="1">
                <a:solidFill>
                  <a:schemeClr val="bg1"/>
                </a:solidFill>
              </a:defRPr>
            </a:lvl3pPr>
            <a:lvl4pPr marL="2279592" indent="0">
              <a:buNone/>
              <a:defRPr b="1">
                <a:solidFill>
                  <a:schemeClr val="bg1"/>
                </a:solidFill>
              </a:defRPr>
            </a:lvl4pPr>
            <a:lvl5pPr marL="2874361" indent="0">
              <a:buNone/>
              <a:defRPr b="1">
                <a:solidFill>
                  <a:schemeClr val="bg1"/>
                </a:solidFill>
              </a:defRPr>
            </a:lvl5pPr>
          </a:lstStyle>
          <a:p>
            <a:pPr lvl="0"/>
            <a:r>
              <a:rPr lang="da-DK" dirty="0"/>
              <a:t>SKRIV HER</a:t>
            </a:r>
          </a:p>
        </p:txBody>
      </p:sp>
    </p:spTree>
    <p:extLst>
      <p:ext uri="{BB962C8B-B14F-4D97-AF65-F5344CB8AC3E}">
        <p14:creationId xmlns:p14="http://schemas.microsoft.com/office/powerpoint/2010/main" val="16587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1" y="576000"/>
            <a:ext cx="12195175"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1483631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1336" y="576000"/>
            <a:ext cx="4501758"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a:t>
            </a:r>
            <a:br>
              <a:rPr lang="da-DK" dirty="0"/>
            </a:br>
            <a:r>
              <a:rPr lang="da-DK" dirty="0"/>
              <a:t>for at tilføje et billede</a:t>
            </a:r>
            <a:br>
              <a:rPr lang="da-DK" dirty="0"/>
            </a:br>
            <a:br>
              <a:rPr lang="da-DK" dirty="0"/>
            </a:br>
            <a:br>
              <a:rPr lang="da-DK" dirty="0"/>
            </a:br>
            <a:endParaRPr lang="da-DK" dirty="0"/>
          </a:p>
        </p:txBody>
      </p:sp>
      <p:sp>
        <p:nvSpPr>
          <p:cNvPr id="3" name="Tekstboks 2"/>
          <p:cNvSpPr txBox="1"/>
          <p:nvPr userDrawn="1"/>
        </p:nvSpPr>
        <p:spPr>
          <a:xfrm>
            <a:off x="-1489231" y="3141698"/>
            <a:ext cx="1152428" cy="430986"/>
          </a:xfrm>
          <a:prstGeom prst="rect">
            <a:avLst/>
          </a:prstGeom>
          <a:noFill/>
        </p:spPr>
        <p:txBody>
          <a:bodyPr wrap="square" lIns="0" tIns="0" rIns="0" bIns="0" rtlCol="0">
            <a:spAutoFit/>
          </a:bodyPr>
          <a:lstStyle/>
          <a:p>
            <a:r>
              <a:rPr lang="da-DK" sz="900" dirty="0"/>
              <a:t>Foto kan også placeres længere til venstre på siden</a:t>
            </a:r>
          </a:p>
        </p:txBody>
      </p:sp>
    </p:spTree>
    <p:extLst>
      <p:ext uri="{BB962C8B-B14F-4D97-AF65-F5344CB8AC3E}">
        <p14:creationId xmlns:p14="http://schemas.microsoft.com/office/powerpoint/2010/main" val="2005836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281" y="1800000"/>
            <a:ext cx="10083938" cy="4176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
        <p:nvSpPr>
          <p:cNvPr id="3" name="Titel 1"/>
          <p:cNvSpPr>
            <a:spLocks noGrp="1" noChangeAspect="1"/>
          </p:cNvSpPr>
          <p:nvPr>
            <p:ph type="title" hasCustomPrompt="1"/>
          </p:nvPr>
        </p:nvSpPr>
        <p:spPr>
          <a:xfrm>
            <a:off x="720281" y="828000"/>
            <a:ext cx="10083938" cy="900000"/>
          </a:xfrm>
        </p:spPr>
        <p:txBody>
          <a:bodyPr/>
          <a:lstStyle>
            <a:lvl1pPr>
              <a:defRPr/>
            </a:lvl1pPr>
          </a:lstStyle>
          <a:p>
            <a:r>
              <a:rPr lang="da-DK" dirty="0"/>
              <a:t>Skriv overskrift her</a:t>
            </a:r>
          </a:p>
        </p:txBody>
      </p:sp>
      <p:sp>
        <p:nvSpPr>
          <p:cNvPr id="4" name="Pladsholder til tekst 3"/>
          <p:cNvSpPr>
            <a:spLocks noGrp="1"/>
          </p:cNvSpPr>
          <p:nvPr>
            <p:ph type="body" sz="quarter" idx="12" hasCustomPrompt="1"/>
          </p:nvPr>
        </p:nvSpPr>
        <p:spPr>
          <a:xfrm>
            <a:off x="720281" y="6048001"/>
            <a:ext cx="10083938" cy="360083"/>
          </a:xfrm>
        </p:spPr>
        <p:txBody>
          <a:bodyPr anchor="t" anchorCtr="0">
            <a:normAutofit/>
          </a:bodyPr>
          <a:lstStyle>
            <a:lvl1pPr marL="0" indent="0">
              <a:buNone/>
              <a:defRPr sz="1800" baseline="0">
                <a:solidFill>
                  <a:schemeClr val="tx1"/>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dirty="0"/>
              <a:t>Skriv tekst her</a:t>
            </a:r>
          </a:p>
        </p:txBody>
      </p:sp>
    </p:spTree>
    <p:extLst>
      <p:ext uri="{BB962C8B-B14F-4D97-AF65-F5344CB8AC3E}">
        <p14:creationId xmlns:p14="http://schemas.microsoft.com/office/powerpoint/2010/main" val="171312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 y="0"/>
            <a:ext cx="12195175" cy="6859588"/>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1800121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281" y="1188000"/>
            <a:ext cx="10083938" cy="900000"/>
          </a:xfrm>
        </p:spPr>
        <p:txBody>
          <a:bodyPr anchor="t" anchorCtr="0"/>
          <a:lstStyle>
            <a:lvl1pPr>
              <a:defRPr/>
            </a:lvl1pPr>
          </a:lstStyle>
          <a:p>
            <a:r>
              <a:rPr lang="da-DK" dirty="0"/>
              <a:t>Skriv overskrift her</a:t>
            </a:r>
          </a:p>
        </p:txBody>
      </p:sp>
    </p:spTree>
    <p:extLst>
      <p:ext uri="{BB962C8B-B14F-4D97-AF65-F5344CB8AC3E}">
        <p14:creationId xmlns:p14="http://schemas.microsoft.com/office/powerpoint/2010/main" val="1023454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851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1758" y="1908000"/>
            <a:ext cx="6302461"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1758" y="2880000"/>
            <a:ext cx="3061195" cy="3312000"/>
          </a:xfrm>
        </p:spPr>
        <p:txBody>
          <a:bodyPr anchor="t" anchorCtr="0"/>
          <a:lstStyle>
            <a:lvl1pPr marL="0" indent="0">
              <a:buNone/>
              <a:defRPr sz="2600"/>
            </a:lvl1pPr>
            <a:lvl2pPr marL="444500" indent="-263525">
              <a:tabLst/>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6" name="Pladsholder til indhold 2"/>
          <p:cNvSpPr>
            <a:spLocks noGrp="1"/>
          </p:cNvSpPr>
          <p:nvPr>
            <p:ph sz="half" idx="11" hasCustomPrompt="1"/>
          </p:nvPr>
        </p:nvSpPr>
        <p:spPr>
          <a:xfrm>
            <a:off x="7743024" y="2880000"/>
            <a:ext cx="3061195" cy="331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7" name="Pladsholder til billede 2"/>
          <p:cNvSpPr>
            <a:spLocks noGrp="1" noChangeAspect="1"/>
          </p:cNvSpPr>
          <p:nvPr>
            <p:ph type="pic" idx="12" hasCustomPrompt="1"/>
          </p:nvPr>
        </p:nvSpPr>
        <p:spPr>
          <a:xfrm>
            <a:off x="0" y="1"/>
            <a:ext cx="4141617"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89017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886672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1758" y="1908000"/>
            <a:ext cx="6302461"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1758" y="2880000"/>
            <a:ext cx="6302461" cy="3312000"/>
          </a:xfrm>
        </p:spPr>
        <p:txBody>
          <a:bodyPr anchor="t" anchorCtr="0"/>
          <a:lstStyle>
            <a:lvl1pPr marL="0" indent="0">
              <a:buNone/>
              <a:defRPr sz="2600"/>
            </a:lvl1pPr>
            <a:lvl2pPr marL="1079500" indent="-246063">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7" name="Pladsholder til billede 2"/>
          <p:cNvSpPr>
            <a:spLocks noGrp="1" noChangeAspect="1"/>
          </p:cNvSpPr>
          <p:nvPr>
            <p:ph type="pic" idx="12" hasCustomPrompt="1"/>
          </p:nvPr>
        </p:nvSpPr>
        <p:spPr>
          <a:xfrm>
            <a:off x="0" y="0"/>
            <a:ext cx="4141617"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318858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540000"/>
          </a:xfrm>
        </p:spPr>
        <p:txBody>
          <a:bodyPr anchor="t" anchorCtr="0"/>
          <a:lstStyle>
            <a:lvl1pPr>
              <a:defRPr/>
            </a:lvl1pPr>
          </a:lstStyle>
          <a:p>
            <a:r>
              <a:rPr lang="da-DK" dirty="0"/>
              <a:t>Skriv overskrift her</a:t>
            </a:r>
          </a:p>
        </p:txBody>
      </p:sp>
      <p:sp>
        <p:nvSpPr>
          <p:cNvPr id="6" name="Pladsholder til indhold 2"/>
          <p:cNvSpPr>
            <a:spLocks noGrp="1"/>
          </p:cNvSpPr>
          <p:nvPr>
            <p:ph sz="half" idx="11" hasCustomPrompt="1"/>
          </p:nvPr>
        </p:nvSpPr>
        <p:spPr>
          <a:xfrm>
            <a:off x="7562953" y="1800000"/>
            <a:ext cx="3241266" cy="439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7" name="Pladsholder til billede 2"/>
          <p:cNvSpPr>
            <a:spLocks noGrp="1" noChangeAspect="1"/>
          </p:cNvSpPr>
          <p:nvPr>
            <p:ph type="pic" idx="12" hasCustomPrompt="1"/>
          </p:nvPr>
        </p:nvSpPr>
        <p:spPr>
          <a:xfrm>
            <a:off x="720281" y="1800000"/>
            <a:ext cx="6662602" cy="4392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524582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baseline="0"/>
            </a:lvl1pPr>
          </a:lstStyle>
          <a:p>
            <a:r>
              <a:rPr lang="da-DK" dirty="0"/>
              <a:t>Skriv overskrift her</a:t>
            </a:r>
          </a:p>
        </p:txBody>
      </p:sp>
      <p:sp>
        <p:nvSpPr>
          <p:cNvPr id="3" name="Pladsholder til indhold 2"/>
          <p:cNvSpPr>
            <a:spLocks noGrp="1" noChangeAspect="1"/>
          </p:cNvSpPr>
          <p:nvPr>
            <p:ph sz="half" idx="1" hasCustomPrompt="1"/>
          </p:nvPr>
        </p:nvSpPr>
        <p:spPr>
          <a:xfrm>
            <a:off x="720281" y="2159502"/>
            <a:ext cx="4861898" cy="4032000"/>
          </a:xfrm>
        </p:spPr>
        <p:txBody>
          <a:bodyPr anchor="t" anchorCtr="0"/>
          <a:lstStyle>
            <a:lvl1pPr>
              <a:defRPr sz="3200"/>
            </a:lvl1pPr>
            <a:lvl2pPr marL="715963" indent="-271463">
              <a:defRPr sz="26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6" name="Pladsholder til indhold 2"/>
          <p:cNvSpPr>
            <a:spLocks noGrp="1" noChangeAspect="1"/>
          </p:cNvSpPr>
          <p:nvPr>
            <p:ph sz="half" idx="10" hasCustomPrompt="1"/>
          </p:nvPr>
        </p:nvSpPr>
        <p:spPr>
          <a:xfrm>
            <a:off x="5942321" y="2160000"/>
            <a:ext cx="4861898" cy="4032000"/>
          </a:xfrm>
        </p:spPr>
        <p:txBody>
          <a:bodyPr anchor="t" anchorCtr="0"/>
          <a:lstStyle>
            <a:lvl1pPr>
              <a:defRPr sz="3200"/>
            </a:lvl1pPr>
            <a:lvl2pPr marL="357188" indent="-357188">
              <a:defRPr sz="2600"/>
            </a:lvl2pPr>
            <a:lvl3pPr marL="715963" indent="-271463">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2"/>
            <a:r>
              <a:rPr lang="da-DK" altLang="da-DK" dirty="0"/>
              <a:t>første niveau</a:t>
            </a:r>
          </a:p>
        </p:txBody>
      </p:sp>
    </p:spTree>
    <p:extLst>
      <p:ext uri="{BB962C8B-B14F-4D97-AF65-F5344CB8AC3E}">
        <p14:creationId xmlns:p14="http://schemas.microsoft.com/office/powerpoint/2010/main" val="128569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a:lvl1pPr>
          </a:lstStyle>
          <a:p>
            <a:r>
              <a:rPr lang="da-DK" dirty="0"/>
              <a:t>Skriv overskrift her</a:t>
            </a:r>
          </a:p>
        </p:txBody>
      </p:sp>
      <p:sp>
        <p:nvSpPr>
          <p:cNvPr id="3" name="Pladsholder til indhold 2"/>
          <p:cNvSpPr>
            <a:spLocks noGrp="1"/>
          </p:cNvSpPr>
          <p:nvPr>
            <p:ph sz="half" idx="1" hasCustomPrompt="1"/>
          </p:nvPr>
        </p:nvSpPr>
        <p:spPr>
          <a:xfrm>
            <a:off x="720281" y="2159502"/>
            <a:ext cx="3241266" cy="4032000"/>
          </a:xfrm>
        </p:spPr>
        <p:txBody>
          <a:bodyPr anchor="t" anchorCtr="0"/>
          <a:lstStyle>
            <a:lvl1pPr marL="0" indent="0">
              <a:buNone/>
              <a:defRPr sz="2600"/>
            </a:lvl1pPr>
            <a:lvl2pPr marL="444500" indent="-263525">
              <a:defRPr sz="2200"/>
            </a:lvl2pPr>
            <a:lvl3pPr marL="1549361" indent="0">
              <a:buNone/>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5" name="Pladsholder til indhold 2"/>
          <p:cNvSpPr>
            <a:spLocks noGrp="1"/>
          </p:cNvSpPr>
          <p:nvPr>
            <p:ph sz="half" idx="10" hasCustomPrompt="1"/>
          </p:nvPr>
        </p:nvSpPr>
        <p:spPr>
          <a:xfrm>
            <a:off x="4141617" y="2160000"/>
            <a:ext cx="3241266" cy="403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6" name="Pladsholder til indhold 2"/>
          <p:cNvSpPr>
            <a:spLocks noGrp="1"/>
          </p:cNvSpPr>
          <p:nvPr>
            <p:ph sz="half" idx="11" hasCustomPrompt="1"/>
          </p:nvPr>
        </p:nvSpPr>
        <p:spPr>
          <a:xfrm>
            <a:off x="7562953" y="2160000"/>
            <a:ext cx="3241266" cy="403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Tree>
    <p:extLst>
      <p:ext uri="{BB962C8B-B14F-4D97-AF65-F5344CB8AC3E}">
        <p14:creationId xmlns:p14="http://schemas.microsoft.com/office/powerpoint/2010/main" val="4166801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a:lvl1pPr>
          </a:lstStyle>
          <a:p>
            <a:r>
              <a:rPr lang="da-DK" dirty="0"/>
              <a:t>Skriv overskrift her</a:t>
            </a:r>
          </a:p>
        </p:txBody>
      </p:sp>
      <p:sp>
        <p:nvSpPr>
          <p:cNvPr id="9" name="Pladsholder til billede 8"/>
          <p:cNvSpPr>
            <a:spLocks noGrp="1" noChangeAspect="1"/>
          </p:cNvSpPr>
          <p:nvPr>
            <p:ph type="pic" sz="quarter" idx="10" hasCustomPrompt="1"/>
          </p:nvPr>
        </p:nvSpPr>
        <p:spPr>
          <a:xfrm>
            <a:off x="720281" y="2160000"/>
            <a:ext cx="3241266" cy="4032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1" hasCustomPrompt="1"/>
          </p:nvPr>
        </p:nvSpPr>
        <p:spPr>
          <a:xfrm>
            <a:off x="4141617" y="2160000"/>
            <a:ext cx="3241266" cy="4032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2" hasCustomPrompt="1"/>
          </p:nvPr>
        </p:nvSpPr>
        <p:spPr>
          <a:xfrm>
            <a:off x="7562953" y="2160000"/>
            <a:ext cx="3241266" cy="4032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3075175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594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6" name="Pladsholder til billede 8"/>
          <p:cNvSpPr>
            <a:spLocks noGrp="1" noChangeAspect="1"/>
          </p:cNvSpPr>
          <p:nvPr>
            <p:ph type="pic" sz="quarter" idx="11" hasCustomPrompt="1"/>
          </p:nvPr>
        </p:nvSpPr>
        <p:spPr>
          <a:xfrm>
            <a:off x="4141617" y="576000"/>
            <a:ext cx="3241266" cy="594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2953" y="576000"/>
            <a:ext cx="3241266" cy="594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2930559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2953" y="576000"/>
            <a:ext cx="3241266" cy="594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281" y="363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1617" y="57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1617" y="363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3970725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281" y="363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1617" y="57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1617" y="363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8" name="Pladsholder til billede 8"/>
          <p:cNvSpPr>
            <a:spLocks noGrp="1" noChangeAspect="1"/>
          </p:cNvSpPr>
          <p:nvPr>
            <p:ph type="pic" sz="quarter" idx="16" hasCustomPrompt="1"/>
          </p:nvPr>
        </p:nvSpPr>
        <p:spPr>
          <a:xfrm>
            <a:off x="7562953" y="57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7" hasCustomPrompt="1"/>
          </p:nvPr>
        </p:nvSpPr>
        <p:spPr>
          <a:xfrm>
            <a:off x="7562953" y="363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2633279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1" y="0"/>
            <a:ext cx="12195175" cy="6859588"/>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pic>
        <p:nvPicPr>
          <p:cNvPr id="3" name="Billed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3400" y="1989634"/>
            <a:ext cx="4861361" cy="2342510"/>
          </a:xfrm>
          <a:prstGeom prst="rect">
            <a:avLst/>
          </a:prstGeom>
        </p:spPr>
      </p:pic>
      <p:sp>
        <p:nvSpPr>
          <p:cNvPr id="7" name="Rectangle 113"/>
          <p:cNvSpPr>
            <a:spLocks noGrp="1" noChangeAspect="1" noChangeArrowheads="1"/>
          </p:cNvSpPr>
          <p:nvPr>
            <p:ph type="subTitle" sz="quarter" idx="1" hasCustomPrompt="1"/>
          </p:nvPr>
        </p:nvSpPr>
        <p:spPr>
          <a:xfrm>
            <a:off x="694877" y="5342988"/>
            <a:ext cx="10805419" cy="637334"/>
          </a:xfrm>
        </p:spPr>
        <p:txBody>
          <a:bodyPr anchor="t"/>
          <a:lstStyle>
            <a:lvl1pPr marL="0" indent="0" algn="ctr">
              <a:buFont typeface="Wingdings" pitchFamily="2" charset="2"/>
              <a:buNone/>
              <a:tabLst>
                <a:tab pos="1168400" algn="l"/>
              </a:tabLst>
              <a:defRPr sz="2600">
                <a:solidFill>
                  <a:schemeClr val="bg1"/>
                </a:solidFill>
              </a:defRPr>
            </a:lvl1pPr>
          </a:lstStyle>
          <a:p>
            <a:pPr lvl="0"/>
            <a:r>
              <a:rPr lang="da-DK" altLang="da-DK" noProof="0" dirty="0"/>
              <a:t>Skriv titel her</a:t>
            </a:r>
          </a:p>
        </p:txBody>
      </p:sp>
    </p:spTree>
    <p:extLst>
      <p:ext uri="{BB962C8B-B14F-4D97-AF65-F5344CB8AC3E}">
        <p14:creationId xmlns:p14="http://schemas.microsoft.com/office/powerpoint/2010/main" val="500378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20187" y="2159502"/>
            <a:ext cx="10082625" cy="4032000"/>
          </a:xfrm>
        </p:spPr>
        <p:txBody>
          <a:bodyPr/>
          <a:lstStyle>
            <a:lvl1pPr marL="457200" indent="-457200">
              <a:buClr>
                <a:schemeClr val="accent3"/>
              </a:buClr>
              <a:buFont typeface="Wingdings" panose="05000000000000000000" pitchFamily="2" charset="2"/>
              <a:buChar char="§"/>
              <a:defRPr/>
            </a:lvl1pPr>
            <a:lvl2pPr marL="1198003" indent="-364058">
              <a:buClr>
                <a:schemeClr val="accent3"/>
              </a:buClr>
              <a:buFont typeface="Wingdings" panose="05000000000000000000" pitchFamily="2" charset="2"/>
              <a:buChar char="§"/>
              <a:defRPr/>
            </a:lvl2pPr>
            <a:lvl3pPr marL="1790655" indent="-241294">
              <a:buClr>
                <a:schemeClr val="accent3"/>
              </a:buClr>
              <a:buFont typeface="Wingdings" panose="05000000000000000000" pitchFamily="2" charset="2"/>
              <a:buChar char="§"/>
              <a:defRPr/>
            </a:lvl3pPr>
            <a:lvl4pPr marL="2523004" indent="-243411">
              <a:buClr>
                <a:schemeClr val="accent3"/>
              </a:buClr>
              <a:buFont typeface="Wingdings" panose="05000000000000000000" pitchFamily="2" charset="2"/>
              <a:buChar char="§"/>
              <a:defRPr/>
            </a:lvl4pPr>
            <a:lvl5pPr marL="3160111" indent="-285750">
              <a:buClr>
                <a:schemeClr val="accent3"/>
              </a:buClr>
              <a:buFont typeface="Wingdings" panose="05000000000000000000" pitchFamily="2" charset="2"/>
              <a:buChar char="§"/>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2692352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09291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72912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208575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20187" y="2159502"/>
            <a:ext cx="10082625" cy="4032000"/>
          </a:xfrm>
        </p:spPr>
        <p:txBody>
          <a:bodyPr/>
          <a:lstStyle>
            <a:lvl1pPr marL="457200" indent="-457200">
              <a:buClr>
                <a:schemeClr val="accent3"/>
              </a:buClr>
              <a:buFont typeface="Wingdings" panose="05000000000000000000" pitchFamily="2" charset="2"/>
              <a:buChar char="§"/>
              <a:defRPr/>
            </a:lvl1pPr>
            <a:lvl2pPr marL="1198003" indent="-364058">
              <a:buClr>
                <a:schemeClr val="accent3"/>
              </a:buClr>
              <a:buFont typeface="Wingdings" panose="05000000000000000000" pitchFamily="2" charset="2"/>
              <a:buChar char="§"/>
              <a:defRPr/>
            </a:lvl2pPr>
            <a:lvl3pPr marL="1790655" indent="-241294">
              <a:buClr>
                <a:schemeClr val="accent3"/>
              </a:buClr>
              <a:buFont typeface="Wingdings" panose="05000000000000000000" pitchFamily="2" charset="2"/>
              <a:buChar char="§"/>
              <a:defRPr/>
            </a:lvl3pPr>
            <a:lvl4pPr marL="2523004" indent="-243411">
              <a:buClr>
                <a:schemeClr val="accent3"/>
              </a:buClr>
              <a:buFont typeface="Wingdings" panose="05000000000000000000" pitchFamily="2" charset="2"/>
              <a:buChar char="§"/>
              <a:defRPr/>
            </a:lvl4pPr>
            <a:lvl5pPr marL="3160111" indent="-285750">
              <a:buClr>
                <a:schemeClr val="accent3"/>
              </a:buClr>
              <a:buFont typeface="Wingdings" panose="05000000000000000000" pitchFamily="2" charset="2"/>
              <a:buChar char="§"/>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2430491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bg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 name="Pladsholder til indhold 2"/>
          <p:cNvSpPr>
            <a:spLocks noGrp="1"/>
          </p:cNvSpPr>
          <p:nvPr>
            <p:ph idx="1" hasCustomPrompt="1"/>
          </p:nvPr>
        </p:nvSpPr>
        <p:spPr/>
        <p:txBody>
          <a:bodyPr/>
          <a:lstStyle>
            <a:lvl1pPr marL="457200" indent="-457200">
              <a:buClr>
                <a:schemeClr val="accent6"/>
              </a:buClr>
              <a:buFont typeface="Wingdings" panose="05000000000000000000" pitchFamily="2" charset="2"/>
              <a:buChar cha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6"/>
                </a:solidFill>
              </a:defRPr>
            </a:lvl1pPr>
          </a:lstStyle>
          <a:p>
            <a:pPr lvl="0"/>
            <a:r>
              <a:rPr lang="da-DK" altLang="da-DK" dirty="0"/>
              <a:t>Skriv overskrift her</a:t>
            </a:r>
          </a:p>
        </p:txBody>
      </p:sp>
    </p:spTree>
    <p:extLst>
      <p:ext uri="{BB962C8B-B14F-4D97-AF65-F5344CB8AC3E}">
        <p14:creationId xmlns:p14="http://schemas.microsoft.com/office/powerpoint/2010/main" val="87469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20187" y="2159502"/>
            <a:ext cx="10082625" cy="4032000"/>
          </a:xfrm>
        </p:spPr>
        <p:txBody>
          <a:bodyPr/>
          <a:lstStyle>
            <a:lvl1pPr marL="457200" indent="-457200">
              <a:buClr>
                <a:schemeClr val="bg1"/>
              </a:buClr>
              <a:buFont typeface="Wingdings" panose="05000000000000000000" pitchFamily="2" charset="2"/>
              <a:buChar cha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316453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1">
                    <a:lumMod val="50000"/>
                  </a:schemeClr>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20187" y="2159502"/>
            <a:ext cx="10082625" cy="4032000"/>
          </a:xfrm>
        </p:spPr>
        <p:txBody>
          <a:bodyPr/>
          <a:lstStyle>
            <a:lvl1pPr marL="0" indent="0">
              <a:buClr>
                <a:schemeClr val="bg1"/>
              </a:buClr>
              <a:buFont typeface="Wingdings" panose="05000000000000000000" pitchFamily="2" charset="2"/>
              <a:buNone/>
              <a:defRPr>
                <a:solidFill>
                  <a:schemeClr val="accent1">
                    <a:lumMod val="50000"/>
                  </a:schemeClr>
                </a:solidFill>
              </a:defRPr>
            </a:lvl1pPr>
            <a:lvl2pPr>
              <a:buClr>
                <a:schemeClr val="bg1"/>
              </a:buClr>
              <a:defRPr>
                <a:solidFill>
                  <a:schemeClr val="accent1">
                    <a:lumMod val="50000"/>
                  </a:schemeClr>
                </a:solidFill>
              </a:defRPr>
            </a:lvl2pPr>
            <a:lvl3pPr>
              <a:buClr>
                <a:schemeClr val="bg1"/>
              </a:buClr>
              <a:defRPr>
                <a:solidFill>
                  <a:schemeClr val="accent1">
                    <a:lumMod val="50000"/>
                  </a:schemeClr>
                </a:solidFill>
              </a:defRPr>
            </a:lvl3pPr>
            <a:lvl4pPr>
              <a:buClr>
                <a:schemeClr val="bg1"/>
              </a:buClr>
              <a:defRPr>
                <a:solidFill>
                  <a:schemeClr val="accent1">
                    <a:lumMod val="50000"/>
                  </a:schemeClr>
                </a:solidFill>
              </a:defRPr>
            </a:lvl4pPr>
            <a:lvl5pPr>
              <a:buClr>
                <a:schemeClr val="bg1"/>
              </a:buClr>
              <a:defRPr>
                <a:solidFill>
                  <a:schemeClr val="accent1">
                    <a:lumMod val="50000"/>
                  </a:schemeClr>
                </a:solidFill>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303438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a:t>Skriv overskrift her</a:t>
            </a:r>
          </a:p>
        </p:txBody>
      </p:sp>
      <p:sp>
        <p:nvSpPr>
          <p:cNvPr id="37893" name="Rectangle 5"/>
          <p:cNvSpPr>
            <a:spLocks noGrp="1" noChangeAspect="1" noChangeArrowheads="1"/>
          </p:cNvSpPr>
          <p:nvPr>
            <p:ph type="body" idx="1"/>
          </p:nvPr>
        </p:nvSpPr>
        <p:spPr bwMode="auto">
          <a:xfrm>
            <a:off x="720187" y="2159502"/>
            <a:ext cx="10082625"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dirty="0"/>
              <a:t>Skriv tekst</a:t>
            </a:r>
          </a:p>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
        <p:nvSpPr>
          <p:cNvPr id="26" name="Rectangle 7"/>
          <p:cNvSpPr txBox="1">
            <a:spLocks noChangeArrowheads="1"/>
          </p:cNvSpPr>
          <p:nvPr/>
        </p:nvSpPr>
        <p:spPr bwMode="auto">
          <a:xfrm>
            <a:off x="8967502" y="6444000"/>
            <a:ext cx="3099607" cy="308046"/>
          </a:xfrm>
          <a:prstGeom prst="rect">
            <a:avLst/>
          </a:prstGeom>
          <a:noFill/>
          <a:ln>
            <a:noFill/>
          </a:ln>
          <a:effec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C9427-3C37-4B67-A51B-8175507267F1}" type="slidenum">
              <a:rPr lang="da-DK" altLang="da-DK" sz="800" b="1" smtClean="0">
                <a:solidFill>
                  <a:schemeClr val="bg2"/>
                </a:solidFill>
              </a:rPr>
              <a:pPr>
                <a:defRPr/>
              </a:pPr>
              <a:t>‹nr.›</a:t>
            </a:fld>
            <a:r>
              <a:rPr lang="da-DK" altLang="da-DK" sz="800" b="1" dirty="0">
                <a:solidFill>
                  <a:schemeClr val="bg2"/>
                </a:solidFill>
              </a:rPr>
              <a:t>  ▪  www.regionmidtjylland.dk</a:t>
            </a:r>
          </a:p>
        </p:txBody>
      </p:sp>
      <p:pic>
        <p:nvPicPr>
          <p:cNvPr id="2" name="Billede 1"/>
          <p:cNvPicPr preferRelativeResize="0">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1236387" y="108001"/>
            <a:ext cx="841687" cy="405577"/>
          </a:xfrm>
          <a:prstGeom prst="rect">
            <a:avLst/>
          </a:prstGeom>
        </p:spPr>
      </p:pic>
    </p:spTree>
    <p:extLst>
      <p:ext uri="{BB962C8B-B14F-4D97-AF65-F5344CB8AC3E}">
        <p14:creationId xmlns:p14="http://schemas.microsoft.com/office/powerpoint/2010/main" val="4160304995"/>
      </p:ext>
    </p:extLst>
  </p:cSld>
  <p:clrMap bg1="lt1" tx1="dk1" bg2="lt2" tx2="dk2" accent1="accent1" accent2="accent2" accent3="accent3" accent4="accent4" accent5="accent5" accent6="accent6" hlink="hlink" folHlink="folHlink"/>
  <p:sldLayoutIdLst>
    <p:sldLayoutId id="2147483836" r:id="rId1"/>
    <p:sldLayoutId id="2147483862" r:id="rId2"/>
    <p:sldLayoutId id="2147483853" r:id="rId3"/>
    <p:sldLayoutId id="2147483852" r:id="rId4"/>
    <p:sldLayoutId id="2147483861" r:id="rId5"/>
    <p:sldLayoutId id="2147483837" r:id="rId6"/>
    <p:sldLayoutId id="2147483851" r:id="rId7"/>
    <p:sldLayoutId id="2147483850" r:id="rId8"/>
    <p:sldLayoutId id="2147483868" r:id="rId9"/>
    <p:sldLayoutId id="2147483854" r:id="rId10"/>
    <p:sldLayoutId id="2147483867" r:id="rId11"/>
    <p:sldLayoutId id="2147483842" r:id="rId12"/>
    <p:sldLayoutId id="2147483838" r:id="rId13"/>
    <p:sldLayoutId id="2147483849" r:id="rId14"/>
    <p:sldLayoutId id="2147483839" r:id="rId15"/>
    <p:sldLayoutId id="2147483840" r:id="rId16"/>
    <p:sldLayoutId id="2147483844" r:id="rId17"/>
    <p:sldLayoutId id="2147483845" r:id="rId18"/>
    <p:sldLayoutId id="2147483855" r:id="rId19"/>
    <p:sldLayoutId id="2147483857" r:id="rId20"/>
    <p:sldLayoutId id="2147483859" r:id="rId21"/>
    <p:sldLayoutId id="2147483846" r:id="rId22"/>
    <p:sldLayoutId id="2147483856" r:id="rId23"/>
    <p:sldLayoutId id="2147483863" r:id="rId24"/>
    <p:sldLayoutId id="2147483864" r:id="rId25"/>
    <p:sldLayoutId id="2147483865" r:id="rId26"/>
    <p:sldLayoutId id="2147483866" r:id="rId27"/>
    <p:sldLayoutId id="2147483886" r:id="rId28"/>
    <p:sldLayoutId id="2147483887" r:id="rId29"/>
  </p:sldLayoutIdLst>
  <p:txStyles>
    <p:titleStyle>
      <a:lvl1pPr algn="l" rtl="0" eaLnBrk="1" fontAlgn="base" hangingPunct="1">
        <a:lnSpc>
          <a:spcPct val="80000"/>
        </a:lnSpc>
        <a:spcBef>
          <a:spcPct val="0"/>
        </a:spcBef>
        <a:spcAft>
          <a:spcPct val="0"/>
        </a:spcAft>
        <a:defRPr sz="3600" b="1" baseline="0">
          <a:solidFill>
            <a:schemeClr val="tx2"/>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p:titleStyle>
    <p:bodyStyle>
      <a:lvl1pPr marL="457200" marR="0" indent="-457200" algn="l" defTabSz="914400" rtl="0" eaLnBrk="1" fontAlgn="base" latinLnBrk="0" hangingPunct="1">
        <a:lnSpc>
          <a:spcPct val="100000"/>
        </a:lnSpc>
        <a:spcBef>
          <a:spcPct val="0"/>
        </a:spcBef>
        <a:spcAft>
          <a:spcPct val="20000"/>
        </a:spcAft>
        <a:buClr>
          <a:schemeClr val="accent3"/>
        </a:buClr>
        <a:buSzTx/>
        <a:buFont typeface="Wingdings" panose="05000000000000000000" pitchFamily="2" charset="2"/>
        <a:buChar char="§"/>
        <a:tabLst/>
        <a:defRPr sz="3200">
          <a:solidFill>
            <a:schemeClr val="tx1"/>
          </a:solidFill>
          <a:latin typeface="+mn-lt"/>
          <a:ea typeface="+mn-ea"/>
          <a:cs typeface="+mn-cs"/>
        </a:defRPr>
      </a:lvl1pPr>
      <a:lvl2pPr marL="1198003" indent="-364058" algn="l" rtl="0" eaLnBrk="1" fontAlgn="base" hangingPunct="1">
        <a:spcBef>
          <a:spcPct val="0"/>
        </a:spcBef>
        <a:spcAft>
          <a:spcPct val="20000"/>
        </a:spcAft>
        <a:buClr>
          <a:schemeClr val="accent3"/>
        </a:buClr>
        <a:buFont typeface="Wingdings" pitchFamily="2" charset="2"/>
        <a:buChar char="§"/>
        <a:defRPr sz="3200">
          <a:solidFill>
            <a:schemeClr val="tx1"/>
          </a:solidFill>
          <a:latin typeface="+mn-lt"/>
        </a:defRPr>
      </a:lvl2pPr>
      <a:lvl3pPr marL="1790655" indent="-241294" algn="l" rtl="0" eaLnBrk="1" fontAlgn="base" hangingPunct="1">
        <a:spcBef>
          <a:spcPct val="0"/>
        </a:spcBef>
        <a:spcAft>
          <a:spcPct val="20000"/>
        </a:spcAft>
        <a:buClr>
          <a:schemeClr val="accent3"/>
        </a:buClr>
        <a:buFont typeface="Wingdings" pitchFamily="2" charset="2"/>
        <a:buChar char="§"/>
        <a:defRPr sz="2600">
          <a:solidFill>
            <a:schemeClr val="tx1"/>
          </a:solidFill>
          <a:latin typeface="+mn-lt"/>
        </a:defRPr>
      </a:lvl3pPr>
      <a:lvl4pPr marL="2523004" indent="-243411" algn="l" rtl="0" eaLnBrk="1" fontAlgn="base" hangingPunct="1">
        <a:spcBef>
          <a:spcPct val="0"/>
        </a:spcBef>
        <a:spcAft>
          <a:spcPct val="20000"/>
        </a:spcAft>
        <a:buClr>
          <a:schemeClr val="accent3"/>
        </a:buClr>
        <a:buFont typeface="Wingdings" pitchFamily="2" charset="2"/>
        <a:buChar char="§"/>
        <a:defRPr sz="2200">
          <a:solidFill>
            <a:schemeClr val="tx1"/>
          </a:solidFill>
          <a:latin typeface="+mn-lt"/>
        </a:defRPr>
      </a:lvl4pPr>
      <a:lvl5pPr marL="3109306" indent="-234945" algn="l" rtl="0" eaLnBrk="1" fontAlgn="base" hangingPunct="1">
        <a:spcBef>
          <a:spcPct val="0"/>
        </a:spcBef>
        <a:spcAft>
          <a:spcPct val="20000"/>
        </a:spcAft>
        <a:buClr>
          <a:schemeClr val="accent3"/>
        </a:buClr>
        <a:buFont typeface="Wingdings" pitchFamily="2" charset="2"/>
        <a:buChar char="§"/>
        <a:defRPr sz="1800">
          <a:solidFill>
            <a:schemeClr val="tx1"/>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3"/>
          <p:cNvSpPr>
            <a:spLocks noGrp="1"/>
          </p:cNvSpPr>
          <p:nvPr>
            <p:ph type="subTitle" sz="quarter" idx="1"/>
          </p:nvPr>
        </p:nvSpPr>
        <p:spPr>
          <a:xfrm>
            <a:off x="696987" y="4869954"/>
            <a:ext cx="10805419" cy="637334"/>
          </a:xfrm>
        </p:spPr>
        <p:txBody>
          <a:bodyPr/>
          <a:lstStyle/>
          <a:p>
            <a:r>
              <a:rPr lang="da-DK" dirty="0"/>
              <a:t>Workshop 3: Udvikling af nye tilbud og nye tilgange</a:t>
            </a:r>
          </a:p>
        </p:txBody>
      </p:sp>
    </p:spTree>
    <p:extLst>
      <p:ext uri="{BB962C8B-B14F-4D97-AF65-F5344CB8AC3E}">
        <p14:creationId xmlns:p14="http://schemas.microsoft.com/office/powerpoint/2010/main" val="403204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4939" y="765498"/>
            <a:ext cx="11665295" cy="1440160"/>
          </a:xfrm>
        </p:spPr>
        <p:txBody>
          <a:bodyPr/>
          <a:lstStyle/>
          <a:p>
            <a:pPr algn="ctr">
              <a:lnSpc>
                <a:spcPct val="100000"/>
              </a:lnSpc>
            </a:pPr>
            <a:r>
              <a:rPr lang="da-DK" sz="2600" dirty="0">
                <a:effectLst>
                  <a:outerShdw blurRad="38100" dist="38100" dir="2700000" algn="tl">
                    <a:srgbClr val="000000">
                      <a:alpha val="43137"/>
                    </a:srgbClr>
                  </a:outerShdw>
                </a:effectLst>
              </a:rPr>
              <a:t>Hvordan kan vi </a:t>
            </a:r>
            <a:r>
              <a:rPr lang="da-DK" sz="2600" i="1" u="sng" dirty="0">
                <a:effectLst>
                  <a:outerShdw blurRad="38100" dist="38100" dir="2700000" algn="tl">
                    <a:srgbClr val="000000">
                      <a:alpha val="43137"/>
                    </a:srgbClr>
                  </a:outerShdw>
                </a:effectLst>
              </a:rPr>
              <a:t>sammen</a:t>
            </a:r>
            <a:r>
              <a:rPr lang="da-DK" sz="2600" dirty="0">
                <a:effectLst>
                  <a:outerShdw blurRad="38100" dist="38100" dir="2700000" algn="tl">
                    <a:srgbClr val="000000">
                      <a:alpha val="43137"/>
                    </a:srgbClr>
                  </a:outerShdw>
                </a:effectLst>
              </a:rPr>
              <a:t> blive bedre til at hjælpe borgere med de mest komplekse og udfordrende problemstillinger?</a:t>
            </a:r>
            <a:br>
              <a:rPr lang="da-DK" sz="2600" dirty="0">
                <a:effectLst>
                  <a:outerShdw blurRad="38100" dist="38100" dir="2700000" algn="tl">
                    <a:srgbClr val="000000">
                      <a:alpha val="43137"/>
                    </a:srgbClr>
                  </a:outerShdw>
                </a:effectLst>
              </a:rPr>
            </a:br>
            <a:endParaRPr lang="da-DK" sz="2600" dirty="0">
              <a:effectLst>
                <a:outerShdw blurRad="38100" dist="38100" dir="2700000" algn="tl">
                  <a:srgbClr val="000000">
                    <a:alpha val="43137"/>
                  </a:srgbClr>
                </a:outerShdw>
              </a:effectLst>
            </a:endParaRPr>
          </a:p>
        </p:txBody>
      </p:sp>
      <p:pic>
        <p:nvPicPr>
          <p:cNvPr id="4" name="Billede 3"/>
          <p:cNvPicPr>
            <a:picLocks noChangeAspect="1"/>
          </p:cNvPicPr>
          <p:nvPr/>
        </p:nvPicPr>
        <p:blipFill>
          <a:blip r:embed="rId3"/>
          <a:stretch>
            <a:fillRect/>
          </a:stretch>
        </p:blipFill>
        <p:spPr>
          <a:xfrm>
            <a:off x="3068636" y="2202652"/>
            <a:ext cx="6057900" cy="4267200"/>
          </a:xfrm>
          <a:prstGeom prst="rect">
            <a:avLst/>
          </a:prstGeom>
        </p:spPr>
      </p:pic>
    </p:spTree>
    <p:extLst>
      <p:ext uri="{BB962C8B-B14F-4D97-AF65-F5344CB8AC3E}">
        <p14:creationId xmlns:p14="http://schemas.microsoft.com/office/powerpoint/2010/main" val="160075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81" y="478620"/>
            <a:ext cx="10080000" cy="899649"/>
          </a:xfrm>
        </p:spPr>
        <p:txBody>
          <a:bodyPr/>
          <a:lstStyle/>
          <a:p>
            <a:pPr algn="ctr"/>
            <a:r>
              <a:rPr lang="da-DK" dirty="0"/>
              <a:t>To komplekse</a:t>
            </a:r>
            <a:br>
              <a:rPr lang="da-DK" dirty="0"/>
            </a:br>
            <a:r>
              <a:rPr lang="da-DK" dirty="0"/>
              <a:t>cases</a:t>
            </a:r>
          </a:p>
        </p:txBody>
      </p:sp>
      <p:sp>
        <p:nvSpPr>
          <p:cNvPr id="3" name="Pladsholder til indhold 2"/>
          <p:cNvSpPr>
            <a:spLocks noGrp="1"/>
          </p:cNvSpPr>
          <p:nvPr>
            <p:ph sz="half" idx="1"/>
          </p:nvPr>
        </p:nvSpPr>
        <p:spPr>
          <a:xfrm>
            <a:off x="455784" y="1731699"/>
            <a:ext cx="5486599" cy="4002352"/>
          </a:xfrm>
        </p:spPr>
        <p:txBody>
          <a:bodyPr/>
          <a:lstStyle/>
          <a:p>
            <a:pPr>
              <a:spcAft>
                <a:spcPts val="1200"/>
              </a:spcAft>
              <a:buFont typeface="Arial" panose="020B0604020202020204" pitchFamily="34" charset="0"/>
              <a:buChar char="•"/>
            </a:pPr>
            <a:r>
              <a:rPr lang="da-DK" sz="1600" dirty="0"/>
              <a:t>Ung mand med turbulent barndom, misbrug og </a:t>
            </a:r>
            <a:r>
              <a:rPr lang="da-DK" sz="1600" dirty="0" err="1"/>
              <a:t>udadreagerende</a:t>
            </a:r>
            <a:r>
              <a:rPr lang="da-DK" sz="1600" dirty="0"/>
              <a:t> adfærd</a:t>
            </a:r>
          </a:p>
          <a:p>
            <a:pPr>
              <a:spcAft>
                <a:spcPts val="1200"/>
              </a:spcAft>
              <a:buFont typeface="Arial" panose="020B0604020202020204" pitchFamily="34" charset="0"/>
              <a:buChar char="•"/>
            </a:pPr>
            <a:r>
              <a:rPr lang="da-DK" sz="1600" dirty="0"/>
              <a:t>Anbragt første gang som stor teenager</a:t>
            </a:r>
          </a:p>
          <a:p>
            <a:pPr>
              <a:spcAft>
                <a:spcPts val="1200"/>
              </a:spcAft>
              <a:buFont typeface="Arial" panose="020B0604020202020204" pitchFamily="34" charset="0"/>
              <a:buChar char="•"/>
            </a:pPr>
            <a:r>
              <a:rPr lang="da-DK" sz="1600" dirty="0"/>
              <a:t>Mange anbringelser og indlæggelser</a:t>
            </a:r>
          </a:p>
          <a:p>
            <a:pPr>
              <a:spcAft>
                <a:spcPts val="1200"/>
              </a:spcAft>
              <a:buFont typeface="Arial" panose="020B0604020202020204" pitchFamily="34" charset="0"/>
              <a:buChar char="•"/>
            </a:pPr>
            <a:r>
              <a:rPr lang="da-DK" sz="1600" dirty="0"/>
              <a:t>Dom til behandling</a:t>
            </a:r>
          </a:p>
          <a:p>
            <a:pPr>
              <a:spcAft>
                <a:spcPts val="1200"/>
              </a:spcAft>
              <a:buFont typeface="Arial" panose="020B0604020202020204" pitchFamily="34" charset="0"/>
              <a:buChar char="•"/>
            </a:pPr>
            <a:r>
              <a:rPr lang="da-DK" sz="1600" dirty="0"/>
              <a:t>Har fungeret i den lukkede behandlingspsykiatri</a:t>
            </a:r>
          </a:p>
          <a:p>
            <a:pPr>
              <a:spcAft>
                <a:spcPts val="1200"/>
              </a:spcAft>
              <a:buFont typeface="Arial" panose="020B0604020202020204" pitchFamily="34" charset="0"/>
              <a:buChar char="•"/>
            </a:pPr>
            <a:r>
              <a:rPr lang="da-DK" sz="1600" dirty="0"/>
              <a:t>At hjælpe borgeren på et botilbud i åbent regi kræver tæt samarbejde med psykiatri, kriminalforsorg, politi, kommune</a:t>
            </a:r>
          </a:p>
          <a:p>
            <a:pPr>
              <a:spcAft>
                <a:spcPts val="1200"/>
              </a:spcAft>
              <a:buFont typeface="Arial" panose="020B0604020202020204" pitchFamily="34" charset="0"/>
              <a:buChar char="•"/>
            </a:pPr>
            <a:r>
              <a:rPr lang="da-DK" sz="1600" dirty="0"/>
              <a:t>Samarbejdet lykkes ikke godt</a:t>
            </a:r>
          </a:p>
          <a:p>
            <a:pPr>
              <a:spcAft>
                <a:spcPts val="1200"/>
              </a:spcAft>
              <a:buFont typeface="Arial" panose="020B0604020202020204" pitchFamily="34" charset="0"/>
              <a:buChar char="•"/>
            </a:pPr>
            <a:r>
              <a:rPr lang="da-DK" sz="1600" dirty="0"/>
              <a:t>Borgeren flytter i egen lejlighed</a:t>
            </a:r>
          </a:p>
          <a:p>
            <a:endParaRPr lang="da-DK" sz="2000" dirty="0"/>
          </a:p>
          <a:p>
            <a:pPr>
              <a:buFont typeface="Arial" panose="020B0604020202020204" pitchFamily="34" charset="0"/>
              <a:buChar char="•"/>
            </a:pPr>
            <a:endParaRPr lang="da-DK" sz="2000" dirty="0"/>
          </a:p>
        </p:txBody>
      </p:sp>
      <p:sp>
        <p:nvSpPr>
          <p:cNvPr id="4" name="Pladsholder til indhold 3"/>
          <p:cNvSpPr>
            <a:spLocks noGrp="1"/>
          </p:cNvSpPr>
          <p:nvPr>
            <p:ph sz="half" idx="10"/>
          </p:nvPr>
        </p:nvSpPr>
        <p:spPr>
          <a:xfrm>
            <a:off x="6086399" y="1773610"/>
            <a:ext cx="5627813" cy="4032449"/>
          </a:xfrm>
        </p:spPr>
        <p:txBody>
          <a:bodyPr/>
          <a:lstStyle/>
          <a:p>
            <a:pPr>
              <a:spcAft>
                <a:spcPts val="1200"/>
              </a:spcAft>
              <a:buFont typeface="Arial" panose="020B0604020202020204" pitchFamily="34" charset="0"/>
              <a:buChar char="•"/>
            </a:pPr>
            <a:r>
              <a:rPr lang="da-DK" sz="1600" dirty="0"/>
              <a:t>Ung svært selvskadende kvinde</a:t>
            </a:r>
          </a:p>
          <a:p>
            <a:pPr>
              <a:spcAft>
                <a:spcPts val="1200"/>
              </a:spcAft>
              <a:buFont typeface="Arial" panose="020B0604020202020204" pitchFamily="34" charset="0"/>
              <a:buChar char="•"/>
            </a:pPr>
            <a:r>
              <a:rPr lang="da-DK" sz="1600" dirty="0"/>
              <a:t>Har været isoleret hos familien. Har ikke tidligere modtaget støtte trods mistrivsel</a:t>
            </a:r>
          </a:p>
          <a:p>
            <a:pPr>
              <a:spcAft>
                <a:spcPts val="1200"/>
              </a:spcAft>
              <a:buFont typeface="Arial" panose="020B0604020202020204" pitchFamily="34" charset="0"/>
              <a:buChar char="•"/>
            </a:pPr>
            <a:r>
              <a:rPr lang="da-DK" sz="1600" dirty="0"/>
              <a:t>Ophold i botilbud er betinget af tæt samarbejde med politi, lægevagt, psykiatri mv.</a:t>
            </a:r>
          </a:p>
          <a:p>
            <a:pPr>
              <a:spcAft>
                <a:spcPts val="1200"/>
              </a:spcAft>
              <a:buFont typeface="Arial" panose="020B0604020202020204" pitchFamily="34" charset="0"/>
              <a:buChar char="•"/>
            </a:pPr>
            <a:r>
              <a:rPr lang="da-DK" sz="1600" dirty="0"/>
              <a:t>Borgerens </a:t>
            </a:r>
            <a:r>
              <a:rPr lang="da-DK" sz="1600" dirty="0" err="1"/>
              <a:t>suicidale</a:t>
            </a:r>
            <a:r>
              <a:rPr lang="da-DK" sz="1600" dirty="0"/>
              <a:t> adfærd udfordrer balancen mellem omsorgspligt og selvbestemmelsesret</a:t>
            </a:r>
          </a:p>
          <a:p>
            <a:pPr>
              <a:spcAft>
                <a:spcPts val="1200"/>
              </a:spcAft>
              <a:buFont typeface="Arial" panose="020B0604020202020204" pitchFamily="34" charset="0"/>
              <a:buChar char="•"/>
            </a:pPr>
            <a:r>
              <a:rPr lang="da-DK" sz="1600" dirty="0"/>
              <a:t>Et forventningsafstemmende møde med politiet gav bedre samarbejde</a:t>
            </a:r>
          </a:p>
          <a:p>
            <a:pPr>
              <a:spcAft>
                <a:spcPts val="1200"/>
              </a:spcAft>
              <a:buFont typeface="Arial" panose="020B0604020202020204" pitchFamily="34" charset="0"/>
              <a:buChar char="•"/>
            </a:pPr>
            <a:r>
              <a:rPr lang="da-DK" sz="1600" dirty="0"/>
              <a:t>Svært samarbejde om udredning og behandling</a:t>
            </a:r>
          </a:p>
          <a:p>
            <a:pPr>
              <a:spcAft>
                <a:spcPts val="1200"/>
              </a:spcAft>
              <a:buFont typeface="Arial" panose="020B0604020202020204" pitchFamily="34" charset="0"/>
              <a:buChar char="•"/>
            </a:pPr>
            <a:r>
              <a:rPr lang="da-DK" sz="1600" dirty="0"/>
              <a:t>Borgeren flytter hjem til sine forældre igen</a:t>
            </a:r>
          </a:p>
          <a:p>
            <a:endParaRPr lang="da-DK" sz="1800" dirty="0"/>
          </a:p>
          <a:p>
            <a:pPr>
              <a:buFont typeface="Arial" panose="020B0604020202020204" pitchFamily="34" charset="0"/>
              <a:buChar char="•"/>
            </a:pPr>
            <a:endParaRPr lang="da-DK" sz="1800" dirty="0"/>
          </a:p>
        </p:txBody>
      </p:sp>
      <p:pic>
        <p:nvPicPr>
          <p:cNvPr id="5" name="Billede 4"/>
          <p:cNvPicPr>
            <a:picLocks noChangeAspect="1"/>
          </p:cNvPicPr>
          <p:nvPr/>
        </p:nvPicPr>
        <p:blipFill>
          <a:blip r:embed="rId3"/>
          <a:stretch>
            <a:fillRect/>
          </a:stretch>
        </p:blipFill>
        <p:spPr>
          <a:xfrm>
            <a:off x="8620769" y="-2010"/>
            <a:ext cx="1437258" cy="1703612"/>
          </a:xfrm>
          <a:prstGeom prst="rect">
            <a:avLst/>
          </a:prstGeom>
        </p:spPr>
      </p:pic>
      <p:pic>
        <p:nvPicPr>
          <p:cNvPr id="6" name="Billede 5"/>
          <p:cNvPicPr>
            <a:picLocks noChangeAspect="1"/>
          </p:cNvPicPr>
          <p:nvPr/>
        </p:nvPicPr>
        <p:blipFill>
          <a:blip r:embed="rId4"/>
          <a:stretch>
            <a:fillRect/>
          </a:stretch>
        </p:blipFill>
        <p:spPr>
          <a:xfrm>
            <a:off x="1391721" y="-2011"/>
            <a:ext cx="1494062" cy="1703612"/>
          </a:xfrm>
          <a:prstGeom prst="rect">
            <a:avLst/>
          </a:prstGeom>
        </p:spPr>
      </p:pic>
      <p:sp>
        <p:nvSpPr>
          <p:cNvPr id="11" name="Tekstfelt 10"/>
          <p:cNvSpPr txBox="1"/>
          <p:nvPr/>
        </p:nvSpPr>
        <p:spPr>
          <a:xfrm>
            <a:off x="408955" y="5878066"/>
            <a:ext cx="11593288" cy="523220"/>
          </a:xfrm>
          <a:prstGeom prst="rect">
            <a:avLst/>
          </a:prstGeom>
          <a:noFill/>
        </p:spPr>
        <p:txBody>
          <a:bodyPr wrap="square" rtlCol="0">
            <a:spAutoFit/>
          </a:bodyPr>
          <a:lstStyle/>
          <a:p>
            <a:pPr algn="ctr"/>
            <a:r>
              <a:rPr lang="da-DK" sz="2800" b="1" dirty="0">
                <a:solidFill>
                  <a:schemeClr val="tx2"/>
                </a:solidFill>
              </a:rPr>
              <a:t>Hvordan kunne vi have hjulpet borgerne bedre?</a:t>
            </a:r>
          </a:p>
        </p:txBody>
      </p:sp>
    </p:spTree>
    <p:extLst>
      <p:ext uri="{BB962C8B-B14F-4D97-AF65-F5344CB8AC3E}">
        <p14:creationId xmlns:p14="http://schemas.microsoft.com/office/powerpoint/2010/main" val="234973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6451" y="261442"/>
            <a:ext cx="10082625" cy="900000"/>
          </a:xfrm>
        </p:spPr>
        <p:txBody>
          <a:bodyPr/>
          <a:lstStyle/>
          <a:p>
            <a:r>
              <a:rPr lang="da-DK" sz="4000" dirty="0"/>
              <a:t>Kendetegn for komplekse borgere</a:t>
            </a:r>
            <a:br>
              <a:rPr lang="da-DK" dirty="0"/>
            </a:br>
            <a:r>
              <a:rPr lang="da-DK" sz="2000" dirty="0"/>
              <a:t>- erfaringer fra det </a:t>
            </a:r>
            <a:r>
              <a:rPr lang="da-DK" sz="2000"/>
              <a:t>specialiserede socialområde, </a:t>
            </a:r>
            <a:r>
              <a:rPr lang="da-DK" sz="2000" dirty="0"/>
              <a:t>Region Midtjylland</a:t>
            </a:r>
          </a:p>
        </p:txBody>
      </p:sp>
      <p:sp>
        <p:nvSpPr>
          <p:cNvPr id="9" name="Heksagon 8"/>
          <p:cNvSpPr/>
          <p:nvPr/>
        </p:nvSpPr>
        <p:spPr>
          <a:xfrm>
            <a:off x="3177372" y="1449535"/>
            <a:ext cx="2762253" cy="2304256"/>
          </a:xfrm>
          <a:prstGeom prst="hex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rgbClr val="3F3018"/>
              </a:solidFill>
            </a:endParaRPr>
          </a:p>
        </p:txBody>
      </p:sp>
      <p:sp>
        <p:nvSpPr>
          <p:cNvPr id="10" name="Heksagon 9"/>
          <p:cNvSpPr/>
          <p:nvPr/>
        </p:nvSpPr>
        <p:spPr>
          <a:xfrm>
            <a:off x="780656" y="3091810"/>
            <a:ext cx="2710697" cy="2376264"/>
          </a:xfrm>
          <a:prstGeom prst="hexagon">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da-DK" sz="2000" b="1" dirty="0">
              <a:solidFill>
                <a:schemeClr val="bg1"/>
              </a:solidFill>
            </a:endParaRPr>
          </a:p>
        </p:txBody>
      </p:sp>
      <p:sp>
        <p:nvSpPr>
          <p:cNvPr id="11" name="Heksagon 10"/>
          <p:cNvSpPr/>
          <p:nvPr/>
        </p:nvSpPr>
        <p:spPr>
          <a:xfrm>
            <a:off x="5275278" y="3112274"/>
            <a:ext cx="2910542" cy="2565093"/>
          </a:xfrm>
          <a:prstGeom prst="hexagon">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da-DK" dirty="0">
              <a:solidFill>
                <a:srgbClr val="3F3018"/>
              </a:solidFill>
            </a:endParaRPr>
          </a:p>
        </p:txBody>
      </p:sp>
      <p:sp>
        <p:nvSpPr>
          <p:cNvPr id="12" name="Heksagon 11"/>
          <p:cNvSpPr/>
          <p:nvPr/>
        </p:nvSpPr>
        <p:spPr>
          <a:xfrm>
            <a:off x="7897787" y="1413570"/>
            <a:ext cx="3096344" cy="2592288"/>
          </a:xfrm>
          <a:prstGeom prst="hexag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a-DK" dirty="0">
              <a:solidFill>
                <a:srgbClr val="3F3018"/>
              </a:solidFill>
            </a:endParaRPr>
          </a:p>
        </p:txBody>
      </p:sp>
      <p:sp>
        <p:nvSpPr>
          <p:cNvPr id="13" name="Heksagon 12"/>
          <p:cNvSpPr/>
          <p:nvPr/>
        </p:nvSpPr>
        <p:spPr>
          <a:xfrm>
            <a:off x="4585419" y="4711990"/>
            <a:ext cx="1929485" cy="1670132"/>
          </a:xfrm>
          <a:prstGeom prst="hexag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a-DK" dirty="0">
              <a:solidFill>
                <a:srgbClr val="3F3018"/>
              </a:solidFill>
            </a:endParaRPr>
          </a:p>
        </p:txBody>
      </p:sp>
      <p:sp>
        <p:nvSpPr>
          <p:cNvPr id="14" name="Heksagon 13"/>
          <p:cNvSpPr/>
          <p:nvPr/>
        </p:nvSpPr>
        <p:spPr>
          <a:xfrm>
            <a:off x="7578288" y="4270838"/>
            <a:ext cx="1903675" cy="1685852"/>
          </a:xfrm>
          <a:prstGeom prst="hexagon">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da-DK" dirty="0">
              <a:solidFill>
                <a:srgbClr val="3F3018"/>
              </a:solidFill>
            </a:endParaRPr>
          </a:p>
        </p:txBody>
      </p:sp>
      <p:sp>
        <p:nvSpPr>
          <p:cNvPr id="15" name="Tekstfelt 14"/>
          <p:cNvSpPr txBox="1"/>
          <p:nvPr/>
        </p:nvSpPr>
        <p:spPr>
          <a:xfrm>
            <a:off x="3373802" y="1773900"/>
            <a:ext cx="2246194" cy="1446550"/>
          </a:xfrm>
          <a:prstGeom prst="rect">
            <a:avLst/>
          </a:prstGeom>
          <a:noFill/>
        </p:spPr>
        <p:txBody>
          <a:bodyPr wrap="square" rtlCol="0">
            <a:spAutoFit/>
          </a:bodyPr>
          <a:lstStyle/>
          <a:p>
            <a:pPr algn="ctr"/>
            <a:r>
              <a:rPr lang="da-DK" sz="2200" dirty="0">
                <a:solidFill>
                  <a:schemeClr val="bg1"/>
                </a:solidFill>
              </a:rPr>
              <a:t>Lang proces inden indskrivning i socialområdet</a:t>
            </a:r>
          </a:p>
        </p:txBody>
      </p:sp>
      <p:sp>
        <p:nvSpPr>
          <p:cNvPr id="18" name="Tekstfelt 17"/>
          <p:cNvSpPr txBox="1"/>
          <p:nvPr/>
        </p:nvSpPr>
        <p:spPr>
          <a:xfrm>
            <a:off x="1129036" y="3279668"/>
            <a:ext cx="1944216" cy="2154436"/>
          </a:xfrm>
          <a:prstGeom prst="rect">
            <a:avLst/>
          </a:prstGeom>
          <a:noFill/>
        </p:spPr>
        <p:txBody>
          <a:bodyPr wrap="square" rtlCol="0">
            <a:spAutoFit/>
          </a:bodyPr>
          <a:lstStyle/>
          <a:p>
            <a:pPr algn="ctr"/>
            <a:r>
              <a:rPr lang="da-DK" sz="2200" dirty="0">
                <a:solidFill>
                  <a:schemeClr val="bg1"/>
                </a:solidFill>
              </a:rPr>
              <a:t>Flere diagnoser og kompliceret udredning</a:t>
            </a:r>
          </a:p>
          <a:p>
            <a:endParaRPr lang="da-DK" dirty="0"/>
          </a:p>
        </p:txBody>
      </p:sp>
      <p:sp>
        <p:nvSpPr>
          <p:cNvPr id="3" name="Tekstfelt 2"/>
          <p:cNvSpPr txBox="1"/>
          <p:nvPr/>
        </p:nvSpPr>
        <p:spPr>
          <a:xfrm>
            <a:off x="5762404" y="3622477"/>
            <a:ext cx="2009718" cy="1107996"/>
          </a:xfrm>
          <a:prstGeom prst="rect">
            <a:avLst/>
          </a:prstGeom>
          <a:noFill/>
        </p:spPr>
        <p:txBody>
          <a:bodyPr wrap="square" rtlCol="0">
            <a:spAutoFit/>
          </a:bodyPr>
          <a:lstStyle/>
          <a:p>
            <a:pPr algn="ctr"/>
            <a:r>
              <a:rPr lang="da-DK" sz="2200" dirty="0">
                <a:solidFill>
                  <a:schemeClr val="bg1"/>
                </a:solidFill>
              </a:rPr>
              <a:t>Udfordringer med sikkerhed</a:t>
            </a:r>
          </a:p>
        </p:txBody>
      </p:sp>
      <p:sp>
        <p:nvSpPr>
          <p:cNvPr id="4" name="Tekstfelt 3"/>
          <p:cNvSpPr txBox="1"/>
          <p:nvPr/>
        </p:nvSpPr>
        <p:spPr>
          <a:xfrm>
            <a:off x="4849810" y="4993058"/>
            <a:ext cx="1400701" cy="1107996"/>
          </a:xfrm>
          <a:prstGeom prst="rect">
            <a:avLst/>
          </a:prstGeom>
          <a:noFill/>
        </p:spPr>
        <p:txBody>
          <a:bodyPr wrap="square" rtlCol="0">
            <a:spAutoFit/>
          </a:bodyPr>
          <a:lstStyle/>
          <a:p>
            <a:pPr algn="ctr"/>
            <a:r>
              <a:rPr lang="da-DK" sz="2200" dirty="0">
                <a:solidFill>
                  <a:schemeClr val="bg1"/>
                </a:solidFill>
              </a:rPr>
              <a:t>Farlig for sig selv</a:t>
            </a:r>
          </a:p>
        </p:txBody>
      </p:sp>
      <p:sp>
        <p:nvSpPr>
          <p:cNvPr id="5" name="Tekstfelt 4"/>
          <p:cNvSpPr txBox="1"/>
          <p:nvPr/>
        </p:nvSpPr>
        <p:spPr>
          <a:xfrm>
            <a:off x="7897787" y="4516061"/>
            <a:ext cx="1224136" cy="1107996"/>
          </a:xfrm>
          <a:prstGeom prst="rect">
            <a:avLst/>
          </a:prstGeom>
          <a:noFill/>
        </p:spPr>
        <p:txBody>
          <a:bodyPr wrap="square" rtlCol="0">
            <a:spAutoFit/>
          </a:bodyPr>
          <a:lstStyle/>
          <a:p>
            <a:pPr algn="ctr"/>
            <a:r>
              <a:rPr lang="da-DK" sz="2200" dirty="0">
                <a:solidFill>
                  <a:schemeClr val="bg1"/>
                </a:solidFill>
              </a:rPr>
              <a:t>Farlig for andre</a:t>
            </a:r>
          </a:p>
        </p:txBody>
      </p:sp>
      <p:sp>
        <p:nvSpPr>
          <p:cNvPr id="6" name="Tekstfelt 5"/>
          <p:cNvSpPr txBox="1"/>
          <p:nvPr/>
        </p:nvSpPr>
        <p:spPr>
          <a:xfrm>
            <a:off x="8545859" y="1629594"/>
            <a:ext cx="1872208" cy="2123658"/>
          </a:xfrm>
          <a:prstGeom prst="rect">
            <a:avLst/>
          </a:prstGeom>
          <a:noFill/>
        </p:spPr>
        <p:txBody>
          <a:bodyPr wrap="square" rtlCol="0">
            <a:spAutoFit/>
          </a:bodyPr>
          <a:lstStyle/>
          <a:p>
            <a:pPr algn="ctr"/>
            <a:r>
              <a:rPr lang="da-DK" sz="2200" dirty="0">
                <a:solidFill>
                  <a:schemeClr val="bg1"/>
                </a:solidFill>
              </a:rPr>
              <a:t>Kompliceret samarbejde med andre aktører i borgerens liv</a:t>
            </a:r>
          </a:p>
        </p:txBody>
      </p:sp>
    </p:spTree>
    <p:extLst>
      <p:ext uri="{BB962C8B-B14F-4D97-AF65-F5344CB8AC3E}">
        <p14:creationId xmlns:p14="http://schemas.microsoft.com/office/powerpoint/2010/main" val="172197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a:srcRect l="12595"/>
          <a:stretch/>
        </p:blipFill>
        <p:spPr>
          <a:xfrm>
            <a:off x="6805798" y="1833117"/>
            <a:ext cx="5389377" cy="3960440"/>
          </a:xfrm>
          <a:prstGeom prst="rect">
            <a:avLst/>
          </a:prstGeom>
        </p:spPr>
      </p:pic>
      <p:sp>
        <p:nvSpPr>
          <p:cNvPr id="2" name="Titel 1"/>
          <p:cNvSpPr>
            <a:spLocks noGrp="1"/>
          </p:cNvSpPr>
          <p:nvPr>
            <p:ph type="title"/>
          </p:nvPr>
        </p:nvSpPr>
        <p:spPr>
          <a:xfrm>
            <a:off x="480963" y="23698"/>
            <a:ext cx="5688632" cy="648072"/>
          </a:xfrm>
        </p:spPr>
        <p:txBody>
          <a:bodyPr>
            <a:normAutofit/>
          </a:bodyPr>
          <a:lstStyle/>
          <a:p>
            <a:r>
              <a:rPr lang="da-DK" dirty="0"/>
              <a:t>Hvad gør vi allerede?</a:t>
            </a:r>
          </a:p>
        </p:txBody>
      </p:sp>
      <p:sp>
        <p:nvSpPr>
          <p:cNvPr id="3" name="Pladsholder til indhold 2"/>
          <p:cNvSpPr>
            <a:spLocks noGrp="1"/>
          </p:cNvSpPr>
          <p:nvPr>
            <p:ph idx="1"/>
          </p:nvPr>
        </p:nvSpPr>
        <p:spPr>
          <a:xfrm>
            <a:off x="265927" y="1053530"/>
            <a:ext cx="7142950" cy="4743139"/>
          </a:xfrm>
        </p:spPr>
        <p:txBody>
          <a:bodyPr numCol="1"/>
          <a:lstStyle/>
          <a:p>
            <a:pPr marL="0" indent="0">
              <a:buNone/>
            </a:pPr>
            <a:r>
              <a:rPr lang="da-DK" sz="1700" b="1" dirty="0"/>
              <a:t>Eksempler på tiltag på tværs af region og kommuner</a:t>
            </a:r>
          </a:p>
          <a:p>
            <a:r>
              <a:rPr lang="da-DK" sz="1700" dirty="0"/>
              <a:t>DASSOS afprøver ny arbejdsform med etablering af ”cirkler” på tværs af fagpersoner i kommuner og regioner</a:t>
            </a:r>
          </a:p>
          <a:p>
            <a:r>
              <a:rPr lang="da-DK" sz="1700" dirty="0"/>
              <a:t>Psykiatriens Huse i Aarhus, Randers og Silkeborg drives i samarbejde med kommunerne og sikrer bedre sammenhæng mellem regionale og kommunale psykiatritilbud</a:t>
            </a:r>
          </a:p>
          <a:p>
            <a:pPr marL="0" indent="0">
              <a:buNone/>
            </a:pPr>
            <a:br>
              <a:rPr lang="da-DK" sz="1700" dirty="0"/>
            </a:br>
            <a:endParaRPr lang="da-DK" sz="1700" dirty="0"/>
          </a:p>
          <a:p>
            <a:pPr marL="0" indent="0">
              <a:buNone/>
            </a:pPr>
            <a:r>
              <a:rPr lang="da-DK" sz="1700" b="1" dirty="0"/>
              <a:t>Eksempler på tiltag i Region Midtjylland</a:t>
            </a:r>
          </a:p>
          <a:p>
            <a:r>
              <a:rPr lang="da-DK" sz="1700" dirty="0"/>
              <a:t>Konkrete samarbejdsaftaler mellem Regionspsykiatrien Randers og Tangkær og regionspsykiatrien Horsens og Sønderparken </a:t>
            </a:r>
          </a:p>
          <a:p>
            <a:r>
              <a:rPr lang="da-DK" sz="1700" dirty="0"/>
              <a:t>Specialområde Autisme har inviteret ansatte i psykiatrien med på uddannelse sammen med egne medarbejdere</a:t>
            </a:r>
          </a:p>
          <a:p>
            <a:r>
              <a:rPr lang="da-DK" sz="1700" dirty="0"/>
              <a:t>I konkrete sager har der været samarbejdsmøder med fx politiet. Det har skabt fællesforståelse for handlemulighederne hos de forskellige instanser.</a:t>
            </a:r>
          </a:p>
        </p:txBody>
      </p:sp>
      <p:sp>
        <p:nvSpPr>
          <p:cNvPr id="6" name="Ellipse 5"/>
          <p:cNvSpPr/>
          <p:nvPr/>
        </p:nvSpPr>
        <p:spPr>
          <a:xfrm>
            <a:off x="8721906" y="3629753"/>
            <a:ext cx="1080120" cy="1424459"/>
          </a:xfrm>
          <a:prstGeom prst="ellipse">
            <a:avLst/>
          </a:prstGeom>
          <a:noFill/>
          <a:ln w="57150" cap="sq">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endParaRPr>
          </a:p>
        </p:txBody>
      </p:sp>
    </p:spTree>
    <p:extLst>
      <p:ext uri="{BB962C8B-B14F-4D97-AF65-F5344CB8AC3E}">
        <p14:creationId xmlns:p14="http://schemas.microsoft.com/office/powerpoint/2010/main" val="162195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4939" y="1125538"/>
            <a:ext cx="11737304" cy="936104"/>
          </a:xfrm>
        </p:spPr>
        <p:txBody>
          <a:bodyPr>
            <a:normAutofit/>
          </a:bodyPr>
          <a:lstStyle/>
          <a:p>
            <a:pPr algn="ctr"/>
            <a:r>
              <a:rPr lang="da-DK" sz="3200" dirty="0">
                <a:effectLst>
                  <a:outerShdw blurRad="38100" dist="38100" dir="2700000" algn="tl">
                    <a:srgbClr val="000000">
                      <a:alpha val="43137"/>
                    </a:srgbClr>
                  </a:outerShdw>
                </a:effectLst>
              </a:rPr>
              <a:t>Hvordan kan vi sammen udvikle tilbud og tilgange til borgere med komplekse udfordringer? </a:t>
            </a:r>
          </a:p>
        </p:txBody>
      </p:sp>
      <p:pic>
        <p:nvPicPr>
          <p:cNvPr id="4" name="Billede 3"/>
          <p:cNvPicPr>
            <a:picLocks noChangeAspect="1"/>
          </p:cNvPicPr>
          <p:nvPr/>
        </p:nvPicPr>
        <p:blipFill>
          <a:blip r:embed="rId3"/>
          <a:stretch>
            <a:fillRect/>
          </a:stretch>
        </p:blipFill>
        <p:spPr>
          <a:xfrm>
            <a:off x="2785219" y="2349674"/>
            <a:ext cx="6153150" cy="4202211"/>
          </a:xfrm>
          <a:prstGeom prst="rect">
            <a:avLst/>
          </a:prstGeom>
        </p:spPr>
      </p:pic>
    </p:spTree>
    <p:extLst>
      <p:ext uri="{BB962C8B-B14F-4D97-AF65-F5344CB8AC3E}">
        <p14:creationId xmlns:p14="http://schemas.microsoft.com/office/powerpoint/2010/main" val="590844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M-farver&amp;quot;&quot;/&gt;&lt;property id=&quot;20307&quot; value=&quot;256&quot;/&gt;&lt;/object&gt;&lt;object type=&quot;3&quot; unique_id=&quot;10005&quot;&gt;&lt;property id=&quot;20148&quot; value=&quot;5&quot;/&gt;&lt;property id=&quot;20300&quot; value=&quot;Slide 3 - &amp;quot;RM med petrol&amp;quot;&quot;/&gt;&lt;property id=&quot;20307&quot; value=&quot;257&quot;/&gt;&lt;/object&gt;&lt;object type=&quot;3&quot; unique_id=&quot;10006&quot;&gt;&lt;property id=&quot;20148&quot; value=&quot;5&quot;/&gt;&lt;property id=&quot;20300&quot; value=&quot;Slide 2 - &amp;quot;Overskrift&amp;quot;&quot;/&gt;&lt;property id=&quot;20307&quot; value=&quot;260&quot;/&gt;&lt;/object&gt;&lt;object type=&quot;3&quot; unique_id=&quot;10007&quot;&gt;&lt;property id=&quot;20148&quot; value=&quot;5&quot;/&gt;&lt;property id=&quot;20300&quot; value=&quot;Slide 4 - &amp;quot;Overskrift&amp;quot;&quot;/&gt;&lt;property id=&quot;20307&quot; value=&quot;261&quot;/&gt;&lt;/object&gt;&lt;object type=&quot;3&quot; unique_id=&quot;10008&quot;&gt;&lt;property id=&quot;20148&quot; value=&quot;5&quot;/&gt;&lt;property id=&quot;20300&quot; value=&quot;Slide 5 - &amp;quot;RM med grøn&amp;quot;&quot;/&gt;&lt;property id=&quot;20307&quot; value=&quot;258&quot;/&gt;&lt;/object&gt;&lt;object type=&quot;3&quot; unique_id=&quot;10009&quot;&gt;&lt;property id=&quot;20148&quot; value=&quot;5&quot;/&gt;&lt;property id=&quot;20300&quot; value=&quot;Slide 6 - &amp;quot;Overskrift&amp;quot;&quot;/&gt;&lt;property id=&quot;20307&quot; value=&quot;262&quot;/&gt;&lt;/object&gt;&lt;object type=&quot;3&quot; unique_id=&quot;10010&quot;&gt;&lt;property id=&quot;20148&quot; value=&quot;5&quot;/&gt;&lt;property id=&quot;20300&quot; value=&quot;Slide 7 - &amp;quot;RM med orange&amp;quot;&quot;/&gt;&lt;property id=&quot;20307&quot; value=&quot;259&quot;/&gt;&lt;/object&gt;&lt;object type=&quot;3&quot; unique_id=&quot;10011&quot;&gt;&lt;property id=&quot;20148&quot; value=&quot;5&quot;/&gt;&lt;property id=&quot;20300&quot; value=&quot;Slide 8 - &amp;quot;Overskrift&amp;quot;&quot;/&gt;&lt;property id=&quot;20307&quot; value=&quot;263&quot;/&gt;&lt;/object&gt;&lt;/object&gt;&lt;/object&gt;&lt;/database&gt;"/>
  <p:tag name="SECTOMILLISECCONVERTED" val="1"/>
</p:tagLst>
</file>

<file path=ppt/theme/theme1.xml><?xml version="1.0" encoding="utf-8"?>
<a:theme xmlns:a="http://schemas.openxmlformats.org/drawingml/2006/main" name="rm-multicolour_16-9_v04">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M-multicolour_16-9_v04.potx" id="{B70F2534-6865-4AEC-B852-0218A21872F8}" vid="{C6803DDC-A865-4FF3-A9EF-6C0265BF60AB}"/>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6ADAB7D245E004DB5F60DE5742F8368" ma:contentTypeVersion="11" ma:contentTypeDescription="Opret et nyt dokument." ma:contentTypeScope="" ma:versionID="cf34f3dfe6aeab63720f8109c6a2c553">
  <xsd:schema xmlns:xsd="http://www.w3.org/2001/XMLSchema" xmlns:xs="http://www.w3.org/2001/XMLSchema" xmlns:p="http://schemas.microsoft.com/office/2006/metadata/properties" xmlns:ns3="2f6ee1c0-afec-4521-ad73-af721f1ff26a" xmlns:ns4="df73fd73-c703-456b-9552-5c572226c66c" targetNamespace="http://schemas.microsoft.com/office/2006/metadata/properties" ma:root="true" ma:fieldsID="fd6a21b550017395ca6e629b9f069d54" ns3:_="" ns4:_="">
    <xsd:import namespace="2f6ee1c0-afec-4521-ad73-af721f1ff26a"/>
    <xsd:import namespace="df73fd73-c703-456b-9552-5c572226c66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6ee1c0-afec-4521-ad73-af721f1ff2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73fd73-c703-456b-9552-5c572226c66c"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SharingHintHash" ma:index="12"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17AE86-B71E-4EEB-8C0F-8ADCA4CEC27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B7E7F37-29AB-498A-A884-BC402576F83F}">
  <ds:schemaRefs>
    <ds:schemaRef ds:uri="http://schemas.microsoft.com/sharepoint/v3/contenttype/forms"/>
  </ds:schemaRefs>
</ds:datastoreItem>
</file>

<file path=customXml/itemProps3.xml><?xml version="1.0" encoding="utf-8"?>
<ds:datastoreItem xmlns:ds="http://schemas.openxmlformats.org/officeDocument/2006/customXml" ds:itemID="{2E767ED4-0DF3-45C3-97B2-9BFB0FFA0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6ee1c0-afec-4521-ad73-af721f1ff26a"/>
    <ds:schemaRef ds:uri="df73fd73-c703-456b-9552-5c572226c6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226</TotalTime>
  <Words>1045</Words>
  <Application>Microsoft Office PowerPoint</Application>
  <PresentationFormat>Brugerdefineret</PresentationFormat>
  <Paragraphs>67</Paragraphs>
  <Slides>6</Slides>
  <Notes>5</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6</vt:i4>
      </vt:variant>
    </vt:vector>
  </HeadingPairs>
  <TitlesOfParts>
    <vt:vector size="11" baseType="lpstr">
      <vt:lpstr>Arial</vt:lpstr>
      <vt:lpstr>Calibri</vt:lpstr>
      <vt:lpstr>Verdana</vt:lpstr>
      <vt:lpstr>Wingdings</vt:lpstr>
      <vt:lpstr>rm-multicolour_16-9_v04</vt:lpstr>
      <vt:lpstr>PowerPoint-præsentation</vt:lpstr>
      <vt:lpstr>Hvordan kan vi sammen blive bedre til at hjælpe borgere med de mest komplekse og udfordrende problemstillinger? </vt:lpstr>
      <vt:lpstr>To komplekse cases</vt:lpstr>
      <vt:lpstr>Kendetegn for komplekse borgere - erfaringer fra det specialiserede socialområde, Region Midtjylland</vt:lpstr>
      <vt:lpstr>Hvad gør vi allerede?</vt:lpstr>
      <vt:lpstr>Hvordan kan vi sammen udvikle tilbud og tilgange til borgere med komplekse udfordringer? </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Lisbeth Fog</dc:creator>
  <cp:lastModifiedBy>Karen Hauberg Toft</cp:lastModifiedBy>
  <cp:revision>23</cp:revision>
  <cp:lastPrinted>2020-01-23T11:37:56Z</cp:lastPrinted>
  <dcterms:created xsi:type="dcterms:W3CDTF">2020-10-06T06:12:38Z</dcterms:created>
  <dcterms:modified xsi:type="dcterms:W3CDTF">2021-05-20T15:01:02Z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0x01010086ADAB7D245E004DB5F60DE5742F8368</vt:lpwstr>
  </property>
</Properties>
</file>